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3.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5.png" ContentType="image/png"/>
  <Override PartName="/ppt/media/image34.jpeg" ContentType="image/jpeg"/>
  <Override PartName="/ppt/media/image54.png" ContentType="image/png"/>
  <Override PartName="/ppt/media/image56.png" ContentType="image/png"/>
  <Override PartName="/ppt/media/image53.jpeg" ContentType="image/jpe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7.jpeg" ContentType="image/jpeg"/>
  <Override PartName="/ppt/media/image42.png" ContentType="image/png"/>
  <Override PartName="/ppt/media/image41.png" ContentType="image/png"/>
  <Override PartName="/ppt/media/image40.png" ContentType="image/png"/>
  <Override PartName="/ppt/media/image32.png" ContentType="image/png"/>
  <Override PartName="/ppt/media/image31.png" ContentType="image/png"/>
  <Override PartName="/ppt/media/image30.png" ContentType="image/png"/>
  <Override PartName="/ppt/media/image13.png" ContentType="image/png"/>
  <Override PartName="/ppt/media/image4.png" ContentType="image/png"/>
  <Override PartName="/ppt/media/image36.png" ContentType="image/png"/>
  <Override PartName="/ppt/media/image9.png" ContentType="image/png"/>
  <Override PartName="/ppt/media/image18.png" ContentType="image/png"/>
  <Override PartName="/ppt/media/image83.png" ContentType="image/png"/>
  <Override PartName="/ppt/media/image57.png" ContentType="image/png"/>
  <Override PartName="/ppt/media/image20.png" ContentType="image/png"/>
  <Override PartName="/ppt/media/image49.png" ContentType="image/png"/>
  <Override PartName="/ppt/media/image12.png" ContentType="image/png"/>
  <Override PartName="/ppt/media/image3.png" ContentType="image/png"/>
  <Override PartName="/ppt/media/image25.png" ContentType="image/png"/>
  <Override PartName="/ppt/media/image29.png" ContentType="image/png"/>
  <Override PartName="/ppt/media/image71.png" ContentType="image/png"/>
  <Override PartName="/ppt/media/image60.png" ContentType="image/png"/>
  <Override PartName="/ppt/media/image61.png" ContentType="image/png"/>
  <Override PartName="/ppt/media/image26.png" ContentType="image/png"/>
  <Override PartName="/ppt/media/image63.png" ContentType="image/png"/>
  <Override PartName="/ppt/media/image62.jpeg" ContentType="image/jpeg"/>
  <Override PartName="/ppt/media/image27.png" ContentType="image/png"/>
  <Override PartName="/ppt/media/image64.png" ContentType="image/png"/>
  <Override PartName="/ppt/media/image28.png" ContentType="image/png"/>
  <Override PartName="/ppt/media/image70.png" ContentType="image/png"/>
  <Override PartName="/ppt/media/image65.png" ContentType="image/png"/>
  <Override PartName="/ppt/media/image66.jpeg" ContentType="image/jpeg"/>
  <Override PartName="/ppt/media/image24.png" ContentType="image/png"/>
  <Override PartName="/ppt/media/image67.png" ContentType="image/png"/>
  <Override PartName="/ppt/media/image68.png" ContentType="image/png"/>
  <Override PartName="/ppt/media/image88.png" ContentType="image/png"/>
  <Override PartName="/ppt/media/image76.png" ContentType="image/png"/>
  <Override PartName="/ppt/media/image87.png" ContentType="image/png"/>
  <Override PartName="/ppt/media/image75.png" ContentType="image/png"/>
  <Override PartName="/ppt/media/image86.png" ContentType="image/png"/>
  <Override PartName="/ppt/media/image79.jpeg" ContentType="image/jpeg"/>
  <Override PartName="/ppt/media/image74.png" ContentType="image/png"/>
  <Override PartName="/ppt/media/image85.png" ContentType="image/png"/>
  <Override PartName="/ppt/media/image73.png" ContentType="image/png"/>
  <Override PartName="/ppt/media/image78.png" ContentType="image/png"/>
  <Override PartName="/ppt/media/image77.png" ContentType="image/png"/>
  <Override PartName="/ppt/media/image72.png" ContentType="image/png"/>
  <Override PartName="/ppt/media/image69.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19.png" ContentType="image/png"/>
  <Override PartName="/ppt/media/image84.png" ContentType="image/png"/>
  <Override PartName="/ppt/media/image14.png" ContentType="image/png"/>
  <Override PartName="/ppt/media/image5.png" ContentType="image/png"/>
  <Override PartName="/ppt/media/image37.png" ContentType="image/png"/>
  <Override PartName="/ppt/media/image38.png" ContentType="image/png"/>
  <Override PartName="/ppt/media/image80.png" ContentType="image/png"/>
  <Override PartName="/ppt/media/image6.png" ContentType="image/png"/>
  <Override PartName="/ppt/media/image15.png" ContentType="image/png"/>
  <Override PartName="/ppt/media/image33.png" ContentType="image/png"/>
  <Override PartName="/ppt/media/image1.png" ContentType="image/png"/>
  <Override PartName="/ppt/media/image10.png" ContentType="image/png"/>
  <Override PartName="/ppt/media/image39.png" ContentType="image/png"/>
  <Override PartName="/ppt/media/image43.jpeg" ContentType="image/jpeg"/>
  <Override PartName="/ppt/media/image81.png" ContentType="image/png"/>
  <Override PartName="/ppt/media/image7.png" ContentType="image/png"/>
  <Override PartName="/ppt/media/image16.png" ContentType="image/png"/>
  <Override PartName="/ppt/media/image2.png" ContentType="image/png"/>
  <Override PartName="/ppt/media/image11.png" ContentType="image/png"/>
  <Override PartName="/ppt/media/image48.png" ContentType="image/png"/>
  <Override PartName="/ppt/media/image82.png" ContentType="image/png"/>
  <Override PartName="/ppt/media/image8.png" ContentType="image/png"/>
  <Override PartName="/ppt/media/image17.png" ContentType="image/png"/>
  <Override PartName="/ppt/media/image35.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90.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94.xml" ContentType="application/vnd.openxmlformats-officedocument.presentationml.slide+xml"/>
  <Override PartName="/ppt/slides/slide29.xml" ContentType="application/vnd.openxmlformats-officedocument.presentationml.slide+xml"/>
  <Override PartName="/ppt/slides/_rels/slide4.xml.rels" ContentType="application/vnd.openxmlformats-package.relationships+xml"/>
  <Override PartName="/ppt/slides/_rels/slide83.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5.xml.rels" ContentType="application/vnd.openxmlformats-package.relationships+xml"/>
  <Override PartName="/ppt/slides/_rels/slide8.xml.rels" ContentType="application/vnd.openxmlformats-package.relationships+xml"/>
  <Override PartName="/ppt/slides/_rels/slide81.xml.rels" ContentType="application/vnd.openxmlformats-package.relationships+xml"/>
  <Override PartName="/ppt/slides/_rels/slide16.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94.xml.rels" ContentType="application/vnd.openxmlformats-package.relationships+xml"/>
  <Override PartName="/ppt/slides/_rels/slide7.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91.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92.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73.xml.rels" ContentType="application/vnd.openxmlformats-package.relationships+xml"/>
  <Override PartName="/ppt/slides/_rels/slide85.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67.xml.rels" ContentType="application/vnd.openxmlformats-package.relationships+xml"/>
  <Override PartName="/ppt/slides/_rels/slide31.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6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90.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52.xml.rels" ContentType="application/vnd.openxmlformats-package.relationships+xml"/>
  <Override PartName="/ppt/slides/_rels/slide89.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51.xml.rels" ContentType="application/vnd.openxmlformats-package.relationships+xml"/>
  <Override PartName="/ppt/slides/_rels/slide88.xml.rels" ContentType="application/vnd.openxmlformats-package.relationships+xml"/>
  <Override PartName="/ppt/slides/_rels/slide50.xml.rels" ContentType="application/vnd.openxmlformats-package.relationships+xml"/>
  <Override PartName="/ppt/slides/_rels/slide87.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84.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9.xml.rels" ContentType="application/vnd.openxmlformats-package.relationships+xml"/>
  <Override PartName="/ppt/slides/_rels/slide14.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70.xml.rels" ContentType="application/vnd.openxmlformats-package.relationships+xml"/>
  <Override PartName="/ppt/slides/_rels/slide93.xml.rels" ContentType="application/vnd.openxmlformats-package.relationships+xml"/>
  <Override PartName="/ppt/slides/_rels/slide28.xml.rels" ContentType="application/vnd.openxmlformats-package.relationships+xml"/>
  <Override PartName="/ppt/slides/_rels/slide72.xml.rels" ContentType="application/vnd.openxmlformats-package.relationships+xml"/>
  <Override PartName="/ppt/slides/_rels/slide60.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86.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93.xml" ContentType="application/vnd.openxmlformats-officedocument.presentationml.slide+xml"/>
  <Override PartName="/ppt/slides/slide28.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60.xml" ContentType="application/vnd.openxmlformats-officedocument.presentationml.slide+xml"/>
  <Override PartName="/ppt/slides/slide95.xml" ContentType="application/vnd.openxmlformats-officedocument.presentationml.slide+xml"/>
  <Override PartName="/ppt/slides/slide8.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notesSlides/notesSlide1.xml" ContentType="application/vnd.openxmlformats-officedocument.presentationml.notesSlide+xml"/>
  <Override PartName="/ppt/notesSlides/notesSlide28.xml" ContentType="application/vnd.openxmlformats-officedocument.presentationml.notesSlide+xml"/>
  <Override PartName="/ppt/notesSlides/notesSlide36.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_rels/notesSlide70.xml.rels" ContentType="application/vnd.openxmlformats-package.relationships+xml"/>
  <Override PartName="/ppt/notesSlides/_rels/notesSlide56.xml.rels" ContentType="application/vnd.openxmlformats-package.relationships+xml"/>
  <Override PartName="/ppt/notesSlides/_rels/notesSlide1.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36.xml.rels" ContentType="application/vnd.openxmlformats-package.relationships+xml"/>
  <Override PartName="/ppt/notesSlides/_rels/notesSlide28.xml.rels" ContentType="application/vnd.openxmlformats-package.relationships+xml"/>
  <Override PartName="/ppt/notesSlides/notesSlide7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FiraCode Nerd Font Propo"/>
              </a:rPr>
              <a:t>Click to move the slide</a:t>
            </a:r>
            <a:endParaRPr b="0" lang="en-US" sz="4400" strike="noStrike" u="none">
              <a:solidFill>
                <a:srgbClr val="000000"/>
              </a:solidFill>
              <a:effectLst/>
              <a:uFillTx/>
              <a:latin typeface="FiraCode Nerd Font Propo"/>
            </a:endParaRPr>
          </a:p>
        </p:txBody>
      </p:sp>
      <p:sp>
        <p:nvSpPr>
          <p:cNvPr id="7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FiraCode Nerd Font Propo"/>
              </a:rPr>
              <a:t>Click to edit the notes format</a:t>
            </a:r>
            <a:endParaRPr b="0" lang="en-US" sz="2000" strike="noStrike" u="none">
              <a:solidFill>
                <a:srgbClr val="000000"/>
              </a:solidFill>
              <a:effectLst/>
              <a:uFillTx/>
              <a:latin typeface="FiraCode Nerd Font Propo"/>
            </a:endParaRPr>
          </a:p>
        </p:txBody>
      </p:sp>
      <p:sp>
        <p:nvSpPr>
          <p:cNvPr id="7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FiraCode Nerd Font Propo"/>
              </a:rPr>
              <a:t>&lt;header&gt;</a:t>
            </a:r>
            <a:endParaRPr b="0" lang="en-US" sz="1400" strike="noStrike" u="none">
              <a:solidFill>
                <a:srgbClr val="000000"/>
              </a:solidFill>
              <a:effectLst/>
              <a:uFillTx/>
              <a:latin typeface="FiraCode Nerd Font Propo"/>
            </a:endParaRPr>
          </a:p>
        </p:txBody>
      </p:sp>
      <p:sp>
        <p:nvSpPr>
          <p:cNvPr id="75" name="PlaceHolder 4"/>
          <p:cNvSpPr>
            <a:spLocks noGrp="1"/>
          </p:cNvSpPr>
          <p:nvPr>
            <p:ph type="dt" idx="3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FiraCode Nerd Font Propo"/>
              </a:defRPr>
            </a:lvl1pPr>
          </a:lstStyle>
          <a:p>
            <a:pPr indent="0" algn="r">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
        <p:nvSpPr>
          <p:cNvPr id="76" name="PlaceHolder 5"/>
          <p:cNvSpPr>
            <a:spLocks noGrp="1"/>
          </p:cNvSpPr>
          <p:nvPr>
            <p:ph type="ftr" idx="38"/>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&lt;footer&gt;</a:t>
            </a:r>
            <a:endParaRPr b="0" lang="en-US" sz="1400" strike="noStrike" u="none">
              <a:solidFill>
                <a:srgbClr val="000000"/>
              </a:solidFill>
              <a:effectLst/>
              <a:uFillTx/>
              <a:latin typeface="FiraCode Nerd Font Propo"/>
            </a:endParaRPr>
          </a:p>
        </p:txBody>
      </p:sp>
      <p:sp>
        <p:nvSpPr>
          <p:cNvPr id="77" name="PlaceHolder 6"/>
          <p:cNvSpPr>
            <a:spLocks noGrp="1"/>
          </p:cNvSpPr>
          <p:nvPr>
            <p:ph type="sldNum" idx="3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FiraCode Nerd Font Propo"/>
              </a:defRPr>
            </a:lvl1pPr>
          </a:lstStyle>
          <a:p>
            <a:pPr indent="0" algn="r">
              <a:buNone/>
            </a:pPr>
            <a:fld id="{642FD257-A3FC-438B-AF18-1AA110F4D875}" type="slidenum">
              <a:rPr b="0" lang="en-US" sz="1400" strike="noStrike" u="none">
                <a:solidFill>
                  <a:srgbClr val="000000"/>
                </a:solidFill>
                <a:effectLst/>
                <a:uFillTx/>
                <a:latin typeface="FiraCode Nerd Font Propo"/>
              </a:rPr>
              <a:t>&lt;number&gt;</a:t>
            </a:fld>
            <a:endParaRPr b="0" lang="en-US" sz="1400" strike="noStrike" u="none">
              <a:solidFill>
                <a:srgbClr val="000000"/>
              </a:solidFill>
              <a:effectLst/>
              <a:uFillTx/>
              <a:latin typeface="FiraCode Nerd Font Propo"/>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14" name="PlaceHolder 2"/>
          <p:cNvSpPr>
            <a:spLocks noGrp="1"/>
          </p:cNvSpPr>
          <p:nvPr>
            <p:ph type="dt" idx="40"/>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15" name="PlaceHolder 3"/>
          <p:cNvSpPr>
            <a:spLocks noGrp="1"/>
          </p:cNvSpPr>
          <p:nvPr>
            <p:ph type="sldImg"/>
          </p:nvPr>
        </p:nvSpPr>
        <p:spPr>
          <a:xfrm>
            <a:off x="2857680" y="512640"/>
            <a:ext cx="3427920" cy="2566080"/>
          </a:xfrm>
          <a:prstGeom prst="rect">
            <a:avLst/>
          </a:prstGeom>
          <a:ln w="0">
            <a:noFill/>
          </a:ln>
        </p:spPr>
      </p:sp>
      <p:sp>
        <p:nvSpPr>
          <p:cNvPr id="816"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Inconsolata"/>
              </a:rPr>
              <a:t>-&gt; présentation</a:t>
            </a:r>
            <a:endParaRPr b="0" lang="en-US" sz="2000" strike="noStrike" u="none">
              <a:solidFill>
                <a:srgbClr val="000000"/>
              </a:solidFill>
              <a:effectLst/>
              <a:uFillTx/>
              <a:latin typeface="FiraCode Nerd Font Propo"/>
            </a:endParaRPr>
          </a:p>
          <a:p>
            <a:pPr marL="216000" indent="0">
              <a:lnSpc>
                <a:spcPct val="100000"/>
              </a:lnSpc>
              <a:buNone/>
              <a:tabLst>
                <a:tab algn="l" pos="0"/>
              </a:tabLst>
            </a:pPr>
            <a:r>
              <a:rPr b="0" lang="en-US" sz="2000" strike="noStrike" u="none">
                <a:solidFill>
                  <a:srgbClr val="000000"/>
                </a:solidFill>
                <a:effectLst/>
                <a:uFillTx/>
                <a:latin typeface="Inconsolata"/>
              </a:rPr>
              <a:t>-&gt; origine des apprenants</a:t>
            </a:r>
            <a:endParaRPr b="0" lang="en-US" sz="2000" strike="noStrike" u="none">
              <a:solidFill>
                <a:srgbClr val="000000"/>
              </a:solidFill>
              <a:effectLst/>
              <a:uFillTx/>
              <a:latin typeface="FiraCode Nerd Font Propo"/>
            </a:endParaRPr>
          </a:p>
        </p:txBody>
      </p:sp>
      <p:sp>
        <p:nvSpPr>
          <p:cNvPr id="817" name="PlaceHolder 5"/>
          <p:cNvSpPr>
            <a:spLocks noGrp="1"/>
          </p:cNvSpPr>
          <p:nvPr>
            <p:ph type="ftr" idx="41"/>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18" name="PlaceHolder 6"/>
          <p:cNvSpPr>
            <a:spLocks noGrp="1"/>
          </p:cNvSpPr>
          <p:nvPr>
            <p:ph type="sldNum" idx="42"/>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691541D9-48EC-4E0E-9BDC-6198889EE0AD}"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20" name="PlaceHolder 2"/>
          <p:cNvSpPr>
            <a:spLocks noGrp="1"/>
          </p:cNvSpPr>
          <p:nvPr>
            <p:ph type="dt" idx="43"/>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21" name="PlaceHolder 3"/>
          <p:cNvSpPr>
            <a:spLocks noGrp="1"/>
          </p:cNvSpPr>
          <p:nvPr>
            <p:ph type="sldImg"/>
          </p:nvPr>
        </p:nvSpPr>
        <p:spPr>
          <a:xfrm>
            <a:off x="2857680" y="512640"/>
            <a:ext cx="3427920" cy="2566080"/>
          </a:xfrm>
          <a:prstGeom prst="rect">
            <a:avLst/>
          </a:prstGeom>
          <a:ln w="0">
            <a:noFill/>
          </a:ln>
        </p:spPr>
      </p:sp>
      <p:sp>
        <p:nvSpPr>
          <p:cNvPr id="822"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Inconsolata"/>
              </a:rPr>
              <a:t>On évoque souvent le physicien et informaticien Tim Berners-Lee lorsqu’on parle du développement du serveur Web. En 1989, ce dernier suggérait de baser l’échange d’informations du CERN (organisation européenne pour la recherche nucléaire) sur un système hypertexte, plus simple et plus rapide. En 1990, avec Robert Caillau, il présentait un plan de projet pour le premier serveur Web du nom de « CERN httpd », mais aussi le premier navigateur Web et d’autres éléments fondamentaux qui ont résulté quelques temps plus tard sur les protocoles HTML et HTTP par exemple. Berners-Lee est aujourd’hui considéré, à ce titre, comme fondateur du World Wide Web.</a:t>
            </a:r>
            <a:endParaRPr b="0" lang="en-US" sz="2000" strike="noStrike" u="none">
              <a:solidFill>
                <a:srgbClr val="000000"/>
              </a:solidFill>
              <a:effectLst/>
              <a:uFillTx/>
              <a:latin typeface="FiraCode Nerd Font Propo"/>
            </a:endParaRPr>
          </a:p>
        </p:txBody>
      </p:sp>
      <p:sp>
        <p:nvSpPr>
          <p:cNvPr id="823" name="PlaceHolder 5"/>
          <p:cNvSpPr>
            <a:spLocks noGrp="1"/>
          </p:cNvSpPr>
          <p:nvPr>
            <p:ph type="ftr" idx="44"/>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24" name="PlaceHolder 6"/>
          <p:cNvSpPr>
            <a:spLocks noGrp="1"/>
          </p:cNvSpPr>
          <p:nvPr>
            <p:ph type="sldNum" idx="45"/>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4B2C7EFB-1D52-43FF-935A-97701122E68E}"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26" name="PlaceHolder 2"/>
          <p:cNvSpPr>
            <a:spLocks noGrp="1"/>
          </p:cNvSpPr>
          <p:nvPr>
            <p:ph type="dt" idx="46"/>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27" name="PlaceHolder 3"/>
          <p:cNvSpPr>
            <a:spLocks noGrp="1"/>
          </p:cNvSpPr>
          <p:nvPr>
            <p:ph type="sldImg"/>
          </p:nvPr>
        </p:nvSpPr>
        <p:spPr>
          <a:xfrm>
            <a:off x="2857680" y="512640"/>
            <a:ext cx="3427920" cy="2566080"/>
          </a:xfrm>
          <a:prstGeom prst="rect">
            <a:avLst/>
          </a:prstGeom>
          <a:ln w="0">
            <a:noFill/>
          </a:ln>
        </p:spPr>
      </p:sp>
      <p:sp>
        <p:nvSpPr>
          <p:cNvPr id="828"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29" name="PlaceHolder 5"/>
          <p:cNvSpPr>
            <a:spLocks noGrp="1"/>
          </p:cNvSpPr>
          <p:nvPr>
            <p:ph type="ftr" idx="47"/>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30" name="PlaceHolder 6"/>
          <p:cNvSpPr>
            <a:spLocks noGrp="1"/>
          </p:cNvSpPr>
          <p:nvPr>
            <p:ph type="sldNum" idx="48"/>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C45C0FE0-FA6D-4EFE-A913-D2BF90BDF5F1}"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32" name="PlaceHolder 2"/>
          <p:cNvSpPr>
            <a:spLocks noGrp="1"/>
          </p:cNvSpPr>
          <p:nvPr>
            <p:ph type="dt" idx="49"/>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33" name="PlaceHolder 3"/>
          <p:cNvSpPr>
            <a:spLocks noGrp="1"/>
          </p:cNvSpPr>
          <p:nvPr>
            <p:ph type="sldImg"/>
          </p:nvPr>
        </p:nvSpPr>
        <p:spPr>
          <a:xfrm>
            <a:off x="2857680" y="512640"/>
            <a:ext cx="3427920" cy="2566080"/>
          </a:xfrm>
          <a:prstGeom prst="rect">
            <a:avLst/>
          </a:prstGeom>
          <a:ln w="0">
            <a:noFill/>
          </a:ln>
        </p:spPr>
      </p:sp>
      <p:sp>
        <p:nvSpPr>
          <p:cNvPr id="834"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Inconsolata"/>
              </a:rPr>
              <a:t>-&gt; Présentation page AWS</a:t>
            </a:r>
            <a:endParaRPr b="0" lang="en-US" sz="2000" strike="noStrike" u="none">
              <a:solidFill>
                <a:srgbClr val="000000"/>
              </a:solidFill>
              <a:effectLst/>
              <a:uFillTx/>
              <a:latin typeface="FiraCode Nerd Font Propo"/>
            </a:endParaRPr>
          </a:p>
        </p:txBody>
      </p:sp>
      <p:sp>
        <p:nvSpPr>
          <p:cNvPr id="835" name="PlaceHolder 5"/>
          <p:cNvSpPr>
            <a:spLocks noGrp="1"/>
          </p:cNvSpPr>
          <p:nvPr>
            <p:ph type="ftr" idx="50"/>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36" name="PlaceHolder 6"/>
          <p:cNvSpPr>
            <a:spLocks noGrp="1"/>
          </p:cNvSpPr>
          <p:nvPr>
            <p:ph type="sldNum" idx="51"/>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3F8E3B4C-4C23-41EB-8B08-B4D31646DA34}"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38" name="PlaceHolder 2"/>
          <p:cNvSpPr>
            <a:spLocks noGrp="1"/>
          </p:cNvSpPr>
          <p:nvPr>
            <p:ph type="dt" idx="52"/>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39" name="PlaceHolder 3"/>
          <p:cNvSpPr>
            <a:spLocks noGrp="1"/>
          </p:cNvSpPr>
          <p:nvPr>
            <p:ph type="sldImg"/>
          </p:nvPr>
        </p:nvSpPr>
        <p:spPr>
          <a:xfrm>
            <a:off x="2857680" y="512640"/>
            <a:ext cx="3427920" cy="2566080"/>
          </a:xfrm>
          <a:prstGeom prst="rect">
            <a:avLst/>
          </a:prstGeom>
          <a:ln w="0">
            <a:noFill/>
          </a:ln>
        </p:spPr>
      </p:sp>
      <p:sp>
        <p:nvSpPr>
          <p:cNvPr id="840"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Inconsolata"/>
              </a:rPr>
              <a:t>-&gt; Présentation page AWS</a:t>
            </a:r>
            <a:endParaRPr b="0" lang="en-US" sz="2000" strike="noStrike" u="none">
              <a:solidFill>
                <a:srgbClr val="000000"/>
              </a:solidFill>
              <a:effectLst/>
              <a:uFillTx/>
              <a:latin typeface="FiraCode Nerd Font Propo"/>
            </a:endParaRPr>
          </a:p>
        </p:txBody>
      </p:sp>
      <p:sp>
        <p:nvSpPr>
          <p:cNvPr id="841" name="PlaceHolder 5"/>
          <p:cNvSpPr>
            <a:spLocks noGrp="1"/>
          </p:cNvSpPr>
          <p:nvPr>
            <p:ph type="ftr" idx="53"/>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42" name="PlaceHolder 6"/>
          <p:cNvSpPr>
            <a:spLocks noGrp="1"/>
          </p:cNvSpPr>
          <p:nvPr>
            <p:ph type="sldNum" idx="54"/>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02F0A6BC-491B-4F6E-B2E7-749D32A1B7E1}"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44" name="PlaceHolder 2"/>
          <p:cNvSpPr>
            <a:spLocks noGrp="1"/>
          </p:cNvSpPr>
          <p:nvPr>
            <p:ph type="dt" idx="55"/>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45" name="PlaceHolder 3"/>
          <p:cNvSpPr>
            <a:spLocks noGrp="1"/>
          </p:cNvSpPr>
          <p:nvPr>
            <p:ph type="sldImg"/>
          </p:nvPr>
        </p:nvSpPr>
        <p:spPr>
          <a:xfrm>
            <a:off x="2857680" y="512640"/>
            <a:ext cx="3427920" cy="2566080"/>
          </a:xfrm>
          <a:prstGeom prst="rect">
            <a:avLst/>
          </a:prstGeom>
          <a:ln w="0">
            <a:noFill/>
          </a:ln>
        </p:spPr>
      </p:sp>
      <p:sp>
        <p:nvSpPr>
          <p:cNvPr id="846"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Inconsolata"/>
              </a:rPr>
              <a:t>-&gt; Présentation page AWS</a:t>
            </a:r>
            <a:endParaRPr b="0" lang="en-US" sz="2000" strike="noStrike" u="none">
              <a:solidFill>
                <a:srgbClr val="000000"/>
              </a:solidFill>
              <a:effectLst/>
              <a:uFillTx/>
              <a:latin typeface="FiraCode Nerd Font Propo"/>
            </a:endParaRPr>
          </a:p>
        </p:txBody>
      </p:sp>
      <p:sp>
        <p:nvSpPr>
          <p:cNvPr id="847" name="PlaceHolder 5"/>
          <p:cNvSpPr>
            <a:spLocks noGrp="1"/>
          </p:cNvSpPr>
          <p:nvPr>
            <p:ph type="ftr" idx="56"/>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48" name="PlaceHolder 6"/>
          <p:cNvSpPr>
            <a:spLocks noGrp="1"/>
          </p:cNvSpPr>
          <p:nvPr>
            <p:ph type="sldNum" idx="57"/>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BCE8F163-0BB2-485A-92EA-CC15E551B79A}"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50" name="PlaceHolder 2"/>
          <p:cNvSpPr>
            <a:spLocks noGrp="1"/>
          </p:cNvSpPr>
          <p:nvPr>
            <p:ph type="dt" idx="58"/>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51" name="PlaceHolder 3"/>
          <p:cNvSpPr>
            <a:spLocks noGrp="1"/>
          </p:cNvSpPr>
          <p:nvPr>
            <p:ph type="sldImg"/>
          </p:nvPr>
        </p:nvSpPr>
        <p:spPr>
          <a:xfrm>
            <a:off x="2857680" y="512640"/>
            <a:ext cx="3427920" cy="2566080"/>
          </a:xfrm>
          <a:prstGeom prst="rect">
            <a:avLst/>
          </a:prstGeom>
          <a:ln w="0">
            <a:noFill/>
          </a:ln>
        </p:spPr>
      </p:sp>
      <p:sp>
        <p:nvSpPr>
          <p:cNvPr id="852"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effectLst/>
                <a:uFillTx/>
                <a:latin typeface="Inconsolata"/>
              </a:rPr>
              <a:t>-&gt; Présentation page AWS</a:t>
            </a:r>
            <a:endParaRPr b="0" lang="en-US" sz="2000" strike="noStrike" u="none">
              <a:solidFill>
                <a:srgbClr val="000000"/>
              </a:solidFill>
              <a:effectLst/>
              <a:uFillTx/>
              <a:latin typeface="FiraCode Nerd Font Propo"/>
            </a:endParaRPr>
          </a:p>
        </p:txBody>
      </p:sp>
      <p:sp>
        <p:nvSpPr>
          <p:cNvPr id="853" name="PlaceHolder 5"/>
          <p:cNvSpPr>
            <a:spLocks noGrp="1"/>
          </p:cNvSpPr>
          <p:nvPr>
            <p:ph type="ftr" idx="59"/>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54" name="PlaceHolder 6"/>
          <p:cNvSpPr>
            <a:spLocks noGrp="1"/>
          </p:cNvSpPr>
          <p:nvPr>
            <p:ph type="sldNum" idx="60"/>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5FE0FA8A-0CCA-4289-B27C-F652DD9E3481}"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hdr"/>
          </p:nvPr>
        </p:nvSpPr>
        <p:spPr>
          <a:xfrm>
            <a:off x="0" y="0"/>
            <a:ext cx="3961440" cy="34200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56" name="PlaceHolder 2"/>
          <p:cNvSpPr>
            <a:spLocks noGrp="1"/>
          </p:cNvSpPr>
          <p:nvPr>
            <p:ph type="dt" idx="61"/>
          </p:nvPr>
        </p:nvSpPr>
        <p:spPr>
          <a:xfrm>
            <a:off x="5180040" y="0"/>
            <a:ext cx="3961440" cy="3420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r>
              <a:rPr b="0" lang="cs-CZ" sz="1200" strike="noStrike" u="none">
                <a:solidFill>
                  <a:srgbClr val="000000"/>
                </a:solidFill>
                <a:effectLst/>
                <a:uFillTx/>
                <a:latin typeface="Inconsolata"/>
              </a:rPr>
              <a:t>1.7.2013</a:t>
            </a:r>
            <a:endParaRPr b="0" lang="en-US" sz="1200" strike="noStrike" u="none">
              <a:solidFill>
                <a:srgbClr val="000000"/>
              </a:solidFill>
              <a:effectLst/>
              <a:uFillTx/>
              <a:latin typeface="FiraCode Nerd Font Propo"/>
            </a:endParaRPr>
          </a:p>
        </p:txBody>
      </p:sp>
      <p:sp>
        <p:nvSpPr>
          <p:cNvPr id="857" name="PlaceHolder 3"/>
          <p:cNvSpPr>
            <a:spLocks noGrp="1"/>
          </p:cNvSpPr>
          <p:nvPr>
            <p:ph type="sldImg"/>
          </p:nvPr>
        </p:nvSpPr>
        <p:spPr>
          <a:xfrm>
            <a:off x="2857680" y="512640"/>
            <a:ext cx="3427920" cy="2566080"/>
          </a:xfrm>
          <a:prstGeom prst="rect">
            <a:avLst/>
          </a:prstGeom>
          <a:ln w="0">
            <a:noFill/>
          </a:ln>
        </p:spPr>
      </p:sp>
      <p:sp>
        <p:nvSpPr>
          <p:cNvPr id="858" name="PlaceHolder 4"/>
          <p:cNvSpPr>
            <a:spLocks noGrp="1"/>
          </p:cNvSpPr>
          <p:nvPr>
            <p:ph type="body"/>
          </p:nvPr>
        </p:nvSpPr>
        <p:spPr>
          <a:xfrm>
            <a:off x="914400" y="3251160"/>
            <a:ext cx="7314120" cy="308016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FiraCode Nerd Font Propo"/>
            </a:endParaRPr>
          </a:p>
        </p:txBody>
      </p:sp>
      <p:sp>
        <p:nvSpPr>
          <p:cNvPr id="859" name="PlaceHolder 5"/>
          <p:cNvSpPr>
            <a:spLocks noGrp="1"/>
          </p:cNvSpPr>
          <p:nvPr>
            <p:ph type="ftr" idx="62"/>
          </p:nvPr>
        </p:nvSpPr>
        <p:spPr>
          <a:xfrm>
            <a:off x="0" y="6502320"/>
            <a:ext cx="3961440" cy="340200"/>
          </a:xfrm>
          <a:prstGeom prst="rect">
            <a:avLst/>
          </a:prstGeom>
          <a:noFill/>
          <a:ln w="0">
            <a:noFill/>
          </a:ln>
        </p:spPr>
        <p:txBody>
          <a:bodyPr lIns="0" rIns="0" tIns="0" bIns="0" anchor="b">
            <a:noAutofit/>
          </a:bodyPr>
          <a:p>
            <a:pPr indent="0">
              <a:buNone/>
            </a:pPr>
            <a:endParaRPr b="0" lang="en-US" sz="1400" strike="noStrike" u="none">
              <a:solidFill>
                <a:srgbClr val="000000"/>
              </a:solidFill>
              <a:effectLst/>
              <a:uFillTx/>
              <a:latin typeface="Open Sans"/>
            </a:endParaRPr>
          </a:p>
        </p:txBody>
      </p:sp>
      <p:sp>
        <p:nvSpPr>
          <p:cNvPr id="860" name="PlaceHolder 6"/>
          <p:cNvSpPr>
            <a:spLocks noGrp="1"/>
          </p:cNvSpPr>
          <p:nvPr>
            <p:ph type="sldNum" idx="63"/>
          </p:nvPr>
        </p:nvSpPr>
        <p:spPr>
          <a:xfrm>
            <a:off x="5180040" y="6502320"/>
            <a:ext cx="3961440" cy="3402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effectLst/>
                <a:uFillTx/>
                <a:latin typeface="Inconsolata"/>
              </a:defRPr>
            </a:lvl1pPr>
          </a:lstStyle>
          <a:p>
            <a:pPr indent="0" algn="r">
              <a:lnSpc>
                <a:spcPct val="100000"/>
              </a:lnSpc>
              <a:buNone/>
              <a:tabLst>
                <a:tab algn="l" pos="0"/>
              </a:tabLst>
            </a:pPr>
            <a:fld id="{BC0FBBE4-E684-46E8-A468-3933131F7571}" type="slidenum">
              <a:rPr b="0" lang="cs-CZ" sz="1200" strike="noStrike" u="none">
                <a:solidFill>
                  <a:srgbClr val="000000"/>
                </a:solidFill>
                <a:effectLst/>
                <a:uFillTx/>
                <a:latin typeface="Inconsolata"/>
              </a:rPr>
              <a:t>&lt;number&gt;</a:t>
            </a:fld>
            <a:endParaRPr b="0" lang="en-US" sz="1200" strike="noStrike" u="none">
              <a:solidFill>
                <a:srgbClr val="000000"/>
              </a:solidFill>
              <a:effectLst/>
              <a:uFillTx/>
              <a:latin typeface="FiraCode Nerd Font Propo"/>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1" name="PlaceHolder 2"/>
          <p:cNvSpPr>
            <a:spLocks noGrp="1"/>
          </p:cNvSpPr>
          <p:nvPr>
            <p:ph type="body"/>
          </p:nvPr>
        </p:nvSpPr>
        <p:spPr>
          <a:xfrm>
            <a:off x="91440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 name="PlaceHolder 3"/>
          <p:cNvSpPr>
            <a:spLocks noGrp="1"/>
          </p:cNvSpPr>
          <p:nvPr>
            <p:ph type="body"/>
          </p:nvPr>
        </p:nvSpPr>
        <p:spPr>
          <a:xfrm>
            <a:off x="934812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3" name="PlaceHolder 4"/>
          <p:cNvSpPr>
            <a:spLocks noGrp="1"/>
          </p:cNvSpPr>
          <p:nvPr>
            <p:ph type="body"/>
          </p:nvPr>
        </p:nvSpPr>
        <p:spPr>
          <a:xfrm>
            <a:off x="914400" y="5523120"/>
            <a:ext cx="1645848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4" name="PlaceHolder 5"/>
          <p:cNvSpPr>
            <a:spLocks noGrp="1"/>
          </p:cNvSpPr>
          <p:nvPr>
            <p:ph type="ftr" idx="1"/>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5" name="PlaceHolder 6"/>
          <p:cNvSpPr>
            <a:spLocks noGrp="1"/>
          </p:cNvSpPr>
          <p:nvPr>
            <p:ph type="sldNum" idx="2"/>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B3CE88DC-755A-4FA6-8697-56C201C41DEF}"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6" name="PlaceHolder 7"/>
          <p:cNvSpPr>
            <a:spLocks noGrp="1"/>
          </p:cNvSpPr>
          <p:nvPr>
            <p:ph type="dt" idx="3"/>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ftr" idx="28"/>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56" name="PlaceHolder 2"/>
          <p:cNvSpPr>
            <a:spLocks noGrp="1"/>
          </p:cNvSpPr>
          <p:nvPr>
            <p:ph type="sldNum" idx="29"/>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67DA45DA-BE1C-4C36-9AFD-DE7BF6C6E580}"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57" name="PlaceHolder 3"/>
          <p:cNvSpPr>
            <a:spLocks noGrp="1"/>
          </p:cNvSpPr>
          <p:nvPr>
            <p:ph type="dt" idx="30"/>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59" name="PlaceHolder 2"/>
          <p:cNvSpPr>
            <a:spLocks noGrp="1"/>
          </p:cNvSpPr>
          <p:nvPr>
            <p:ph type="body"/>
          </p:nvPr>
        </p:nvSpPr>
        <p:spPr>
          <a:xfrm>
            <a:off x="91440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60"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61" name="PlaceHolder 4"/>
          <p:cNvSpPr>
            <a:spLocks noGrp="1"/>
          </p:cNvSpPr>
          <p:nvPr>
            <p:ph type="body"/>
          </p:nvPr>
        </p:nvSpPr>
        <p:spPr>
          <a:xfrm>
            <a:off x="91440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62" name="PlaceHolder 5"/>
          <p:cNvSpPr>
            <a:spLocks noGrp="1"/>
          </p:cNvSpPr>
          <p:nvPr>
            <p:ph type="ftr" idx="31"/>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63" name="PlaceHolder 6"/>
          <p:cNvSpPr>
            <a:spLocks noGrp="1"/>
          </p:cNvSpPr>
          <p:nvPr>
            <p:ph type="sldNum" idx="32"/>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88D6F1F5-0F70-484A-9D71-D5D76E530529}"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64" name="PlaceHolder 7"/>
          <p:cNvSpPr>
            <a:spLocks noGrp="1"/>
          </p:cNvSpPr>
          <p:nvPr>
            <p:ph type="dt" idx="33"/>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bg>
      <p:bgPr>
        <a:solidFill>
          <a:srgbClr val="ffffff"/>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66"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67" name="PlaceHolder 3"/>
          <p:cNvSpPr>
            <a:spLocks noGrp="1"/>
          </p:cNvSpPr>
          <p:nvPr>
            <p:ph type="body"/>
          </p:nvPr>
        </p:nvSpPr>
        <p:spPr>
          <a:xfrm>
            <a:off x="934812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68" name="PlaceHolder 4"/>
          <p:cNvSpPr>
            <a:spLocks noGrp="1"/>
          </p:cNvSpPr>
          <p:nvPr>
            <p:ph type="body"/>
          </p:nvPr>
        </p:nvSpPr>
        <p:spPr>
          <a:xfrm>
            <a:off x="934812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69" name="PlaceHolder 5"/>
          <p:cNvSpPr>
            <a:spLocks noGrp="1"/>
          </p:cNvSpPr>
          <p:nvPr>
            <p:ph type="ftr" idx="34"/>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70" name="PlaceHolder 6"/>
          <p:cNvSpPr>
            <a:spLocks noGrp="1"/>
          </p:cNvSpPr>
          <p:nvPr>
            <p:ph type="sldNum" idx="35"/>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973568AF-3D8F-4E41-BE6B-F673422B7943}"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71" name="PlaceHolder 7"/>
          <p:cNvSpPr>
            <a:spLocks noGrp="1"/>
          </p:cNvSpPr>
          <p:nvPr>
            <p:ph type="dt" idx="36"/>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8" name="PlaceHolder 2"/>
          <p:cNvSpPr>
            <a:spLocks noGrp="1"/>
          </p:cNvSpPr>
          <p:nvPr>
            <p:ph type="body"/>
          </p:nvPr>
        </p:nvSpPr>
        <p:spPr>
          <a:xfrm>
            <a:off x="914400" y="2406960"/>
            <a:ext cx="1645848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9" name="PlaceHolder 3"/>
          <p:cNvSpPr>
            <a:spLocks noGrp="1"/>
          </p:cNvSpPr>
          <p:nvPr>
            <p:ph type="body"/>
          </p:nvPr>
        </p:nvSpPr>
        <p:spPr>
          <a:xfrm>
            <a:off x="914400" y="5523120"/>
            <a:ext cx="1645848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10" name="PlaceHolder 4"/>
          <p:cNvSpPr>
            <a:spLocks noGrp="1"/>
          </p:cNvSpPr>
          <p:nvPr>
            <p:ph type="ftr" idx="4"/>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11" name="PlaceHolder 5"/>
          <p:cNvSpPr>
            <a:spLocks noGrp="1"/>
          </p:cNvSpPr>
          <p:nvPr>
            <p:ph type="sldNum" idx="5"/>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6F3D4663-0A25-4988-8479-9B3881F56585}"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12" name="PlaceHolder 6"/>
          <p:cNvSpPr>
            <a:spLocks noGrp="1"/>
          </p:cNvSpPr>
          <p:nvPr>
            <p:ph type="dt" idx="6"/>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14" name="PlaceHolder 2"/>
          <p:cNvSpPr>
            <a:spLocks noGrp="1"/>
          </p:cNvSpPr>
          <p:nvPr>
            <p:ph type="body"/>
          </p:nvPr>
        </p:nvSpPr>
        <p:spPr>
          <a:xfrm>
            <a:off x="91440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15" name="PlaceHolder 3"/>
          <p:cNvSpPr>
            <a:spLocks noGrp="1"/>
          </p:cNvSpPr>
          <p:nvPr>
            <p:ph type="body"/>
          </p:nvPr>
        </p:nvSpPr>
        <p:spPr>
          <a:xfrm>
            <a:off x="934812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16" name="PlaceHolder 4"/>
          <p:cNvSpPr>
            <a:spLocks noGrp="1"/>
          </p:cNvSpPr>
          <p:nvPr>
            <p:ph type="body"/>
          </p:nvPr>
        </p:nvSpPr>
        <p:spPr>
          <a:xfrm>
            <a:off x="91440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17" name="PlaceHolder 5"/>
          <p:cNvSpPr>
            <a:spLocks noGrp="1"/>
          </p:cNvSpPr>
          <p:nvPr>
            <p:ph type="body"/>
          </p:nvPr>
        </p:nvSpPr>
        <p:spPr>
          <a:xfrm>
            <a:off x="934812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18" name="PlaceHolder 6"/>
          <p:cNvSpPr>
            <a:spLocks noGrp="1"/>
          </p:cNvSpPr>
          <p:nvPr>
            <p:ph type="ftr" idx="7"/>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19" name="PlaceHolder 7"/>
          <p:cNvSpPr>
            <a:spLocks noGrp="1"/>
          </p:cNvSpPr>
          <p:nvPr>
            <p:ph type="sldNum" idx="8"/>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30A6DB05-5501-4D05-B066-D40374557EE3}"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20" name="PlaceHolder 8"/>
          <p:cNvSpPr>
            <a:spLocks noGrp="1"/>
          </p:cNvSpPr>
          <p:nvPr>
            <p:ph type="dt" idx="9"/>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22" name="PlaceHolder 2"/>
          <p:cNvSpPr>
            <a:spLocks noGrp="1"/>
          </p:cNvSpPr>
          <p:nvPr>
            <p:ph type="body"/>
          </p:nvPr>
        </p:nvSpPr>
        <p:spPr>
          <a:xfrm>
            <a:off x="914400" y="2406960"/>
            <a:ext cx="5299200" cy="284508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3" name="PlaceHolder 3"/>
          <p:cNvSpPr>
            <a:spLocks noGrp="1"/>
          </p:cNvSpPr>
          <p:nvPr>
            <p:ph type="body"/>
          </p:nvPr>
        </p:nvSpPr>
        <p:spPr>
          <a:xfrm>
            <a:off x="6479280" y="2406960"/>
            <a:ext cx="5299200" cy="284508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4" name="PlaceHolder 4"/>
          <p:cNvSpPr>
            <a:spLocks noGrp="1"/>
          </p:cNvSpPr>
          <p:nvPr>
            <p:ph type="body"/>
          </p:nvPr>
        </p:nvSpPr>
        <p:spPr>
          <a:xfrm>
            <a:off x="12044160" y="2406960"/>
            <a:ext cx="5299200" cy="284508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5" name="PlaceHolder 5"/>
          <p:cNvSpPr>
            <a:spLocks noGrp="1"/>
          </p:cNvSpPr>
          <p:nvPr>
            <p:ph type="body"/>
          </p:nvPr>
        </p:nvSpPr>
        <p:spPr>
          <a:xfrm>
            <a:off x="914400" y="5523120"/>
            <a:ext cx="5299200" cy="284508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6" name="PlaceHolder 6"/>
          <p:cNvSpPr>
            <a:spLocks noGrp="1"/>
          </p:cNvSpPr>
          <p:nvPr>
            <p:ph type="body"/>
          </p:nvPr>
        </p:nvSpPr>
        <p:spPr>
          <a:xfrm>
            <a:off x="6479280" y="5523120"/>
            <a:ext cx="5299200" cy="284508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7" name="PlaceHolder 7"/>
          <p:cNvSpPr>
            <a:spLocks noGrp="1"/>
          </p:cNvSpPr>
          <p:nvPr>
            <p:ph type="body"/>
          </p:nvPr>
        </p:nvSpPr>
        <p:spPr>
          <a:xfrm>
            <a:off x="12044160" y="5523120"/>
            <a:ext cx="5299200" cy="284508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28" name="PlaceHolder 8"/>
          <p:cNvSpPr>
            <a:spLocks noGrp="1"/>
          </p:cNvSpPr>
          <p:nvPr>
            <p:ph type="ftr" idx="10"/>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29" name="PlaceHolder 9"/>
          <p:cNvSpPr>
            <a:spLocks noGrp="1"/>
          </p:cNvSpPr>
          <p:nvPr>
            <p:ph type="sldNum" idx="11"/>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F6013DFC-ADB1-49A3-B1B8-5025ED703B61}"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30" name="PlaceHolder 10"/>
          <p:cNvSpPr>
            <a:spLocks noGrp="1"/>
          </p:cNvSpPr>
          <p:nvPr>
            <p:ph type="dt" idx="12"/>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ftr" idx="13"/>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32" name="PlaceHolder 2"/>
          <p:cNvSpPr>
            <a:spLocks noGrp="1"/>
          </p:cNvSpPr>
          <p:nvPr>
            <p:ph type="sldNum" idx="14"/>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17E01EFE-7A83-4F2E-A41A-73D467BEAC1E}"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33" name="PlaceHolder 3"/>
          <p:cNvSpPr>
            <a:spLocks noGrp="1"/>
          </p:cNvSpPr>
          <p:nvPr>
            <p:ph type="dt" idx="15"/>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
        <p:nvSpPr>
          <p:cNvPr id="34"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FiraCode Nerd Font Propo"/>
              </a:rPr>
              <a:t>Click to edit the title text format</a:t>
            </a:r>
            <a:endParaRPr b="0" lang="en-US" sz="4400" strike="noStrike" u="none">
              <a:solidFill>
                <a:srgbClr val="000000"/>
              </a:solidFill>
              <a:effectLst/>
              <a:uFillTx/>
              <a:latin typeface="FiraCode Nerd Font Propo"/>
            </a:endParaRPr>
          </a:p>
        </p:txBody>
      </p:sp>
      <p:sp>
        <p:nvSpPr>
          <p:cNvPr id="35"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FiraCode Nerd Font Propo"/>
              </a:rPr>
              <a:t>Click to edit the outline text format</a:t>
            </a:r>
            <a:endParaRPr b="0" lang="en-US" sz="32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FiraCode Nerd Font Propo"/>
              </a:rPr>
              <a:t>Second Outline Level</a:t>
            </a:r>
            <a:endParaRPr b="0" lang="en-US" sz="2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FiraCode Nerd Font Propo"/>
              </a:rPr>
              <a:t>Third Outline Level</a:t>
            </a:r>
            <a:endParaRPr b="0" lang="en-US" sz="24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FiraCode Nerd Font Propo"/>
              </a:rPr>
              <a:t>Fourth Outline Level</a:t>
            </a:r>
            <a:endParaRPr b="0" lang="en-US" sz="20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FiraCode Nerd Font Propo"/>
              </a:rPr>
              <a:t>Fifth Outline Level</a:t>
            </a:r>
            <a:endParaRPr b="0" lang="en-US" sz="20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FiraCode Nerd Font Propo"/>
              </a:rPr>
              <a:t>Sixth Outline Level</a:t>
            </a:r>
            <a:endParaRPr b="0" lang="en-US" sz="20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FiraCode Nerd Font Propo"/>
              </a:rPr>
              <a:t>Seventh Outline Level</a:t>
            </a:r>
            <a:endParaRPr b="0" lang="en-US" sz="2000" strike="noStrike" u="none">
              <a:solidFill>
                <a:srgbClr val="000000"/>
              </a:solidFill>
              <a:effectLst/>
              <a:uFillTx/>
              <a:latin typeface="FiraCode Nerd Font Prop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37" name="PlaceHolder 2"/>
          <p:cNvSpPr>
            <a:spLocks noGrp="1"/>
          </p:cNvSpPr>
          <p:nvPr>
            <p:ph type="ftr" idx="16"/>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38" name="PlaceHolder 3"/>
          <p:cNvSpPr>
            <a:spLocks noGrp="1"/>
          </p:cNvSpPr>
          <p:nvPr>
            <p:ph type="sldNum" idx="17"/>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8FFD6C08-62A7-485E-8BDA-73B97309B10F}"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39" name="PlaceHolder 4"/>
          <p:cNvSpPr>
            <a:spLocks noGrp="1"/>
          </p:cNvSpPr>
          <p:nvPr>
            <p:ph type="dt" idx="18"/>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41"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42" name="PlaceHolder 3"/>
          <p:cNvSpPr>
            <a:spLocks noGrp="1"/>
          </p:cNvSpPr>
          <p:nvPr>
            <p:ph type="ftr" idx="19"/>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43" name="PlaceHolder 4"/>
          <p:cNvSpPr>
            <a:spLocks noGrp="1"/>
          </p:cNvSpPr>
          <p:nvPr>
            <p:ph type="sldNum" idx="20"/>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D5499B70-89F7-4C55-A654-FA8E713AEFA4}"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44" name="PlaceHolder 5"/>
          <p:cNvSpPr>
            <a:spLocks noGrp="1"/>
          </p:cNvSpPr>
          <p:nvPr>
            <p:ph type="dt" idx="21"/>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46"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47"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FiraCode Nerd Font Propo"/>
              </a:rPr>
              <a:t>Click to edit the outline text format</a:t>
            </a:r>
            <a:endParaRPr b="0" lang="en-US" sz="1800" strike="noStrike" u="none">
              <a:solidFill>
                <a:srgbClr val="000000"/>
              </a:solidFill>
              <a:effectLst/>
              <a:uFillTx/>
              <a:latin typeface="FiraCode Nerd Font Propo"/>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FiraCode Nerd Font Propo"/>
              </a:rPr>
              <a:t>Second Outline Level</a:t>
            </a:r>
            <a:endParaRPr b="0" lang="en-US" sz="1800" strike="noStrike" u="none">
              <a:solidFill>
                <a:srgbClr val="000000"/>
              </a:solidFill>
              <a:effectLst/>
              <a:uFillTx/>
              <a:latin typeface="FiraCode Nerd Font Propo"/>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FiraCode Nerd Font Propo"/>
              </a:rPr>
              <a:t>Third Outline Level</a:t>
            </a:r>
            <a:endParaRPr b="0" lang="en-US" sz="1800" strike="noStrike" u="none">
              <a:solidFill>
                <a:srgbClr val="000000"/>
              </a:solidFill>
              <a:effectLst/>
              <a:uFillTx/>
              <a:latin typeface="FiraCode Nerd Font Propo"/>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FiraCode Nerd Font Propo"/>
              </a:rPr>
              <a:t>Fourth Outline Level</a:t>
            </a:r>
            <a:endParaRPr b="0" lang="en-US" sz="1800" strike="noStrike" u="none">
              <a:solidFill>
                <a:srgbClr val="000000"/>
              </a:solidFill>
              <a:effectLst/>
              <a:uFillTx/>
              <a:latin typeface="FiraCode Nerd Font Propo"/>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Fifth Outline Level</a:t>
            </a:r>
            <a:endParaRPr b="0" lang="en-US" sz="1800" strike="noStrike" u="none">
              <a:solidFill>
                <a:srgbClr val="000000"/>
              </a:solidFill>
              <a:effectLst/>
              <a:uFillTx/>
              <a:latin typeface="FiraCode Nerd Font Propo"/>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Sixth Outline Level</a:t>
            </a:r>
            <a:endParaRPr b="0" lang="en-US" sz="1800" strike="noStrike" u="none">
              <a:solidFill>
                <a:srgbClr val="000000"/>
              </a:solidFill>
              <a:effectLst/>
              <a:uFillTx/>
              <a:latin typeface="FiraCode Nerd Font Propo"/>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FiraCode Nerd Font Propo"/>
              </a:rPr>
              <a:t>Seventh Outline Level</a:t>
            </a:r>
            <a:endParaRPr b="0" lang="en-US" sz="1800" strike="noStrike" u="none">
              <a:solidFill>
                <a:srgbClr val="000000"/>
              </a:solidFill>
              <a:effectLst/>
              <a:uFillTx/>
              <a:latin typeface="FiraCode Nerd Font Propo"/>
            </a:endParaRPr>
          </a:p>
        </p:txBody>
      </p:sp>
      <p:sp>
        <p:nvSpPr>
          <p:cNvPr id="48" name="PlaceHolder 4"/>
          <p:cNvSpPr>
            <a:spLocks noGrp="1"/>
          </p:cNvSpPr>
          <p:nvPr>
            <p:ph type="ftr" idx="22"/>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49" name="PlaceHolder 5"/>
          <p:cNvSpPr>
            <a:spLocks noGrp="1"/>
          </p:cNvSpPr>
          <p:nvPr>
            <p:ph type="sldNum" idx="23"/>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03918717-3F6D-406F-BFF3-0145EB601A2F}"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50" name="PlaceHolder 6"/>
          <p:cNvSpPr>
            <a:spLocks noGrp="1"/>
          </p:cNvSpPr>
          <p:nvPr>
            <p:ph type="dt" idx="24"/>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FiraCode Nerd Font Propo"/>
              </a:rPr>
              <a:t>Click to edit the title text format</a:t>
            </a:r>
            <a:endParaRPr b="0" lang="en-US" sz="1800" strike="noStrike" u="none">
              <a:solidFill>
                <a:srgbClr val="000000"/>
              </a:solidFill>
              <a:effectLst/>
              <a:uFillTx/>
              <a:latin typeface="FiraCode Nerd Font Propo"/>
            </a:endParaRPr>
          </a:p>
        </p:txBody>
      </p:sp>
      <p:sp>
        <p:nvSpPr>
          <p:cNvPr id="52" name="PlaceHolder 2"/>
          <p:cNvSpPr>
            <a:spLocks noGrp="1"/>
          </p:cNvSpPr>
          <p:nvPr>
            <p:ph type="ftr" idx="25"/>
          </p:nvPr>
        </p:nvSpPr>
        <p:spPr>
          <a:xfrm>
            <a:off x="3124080" y="6356520"/>
            <a:ext cx="289440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trike="noStrike" u="none">
                <a:solidFill>
                  <a:srgbClr val="000000"/>
                </a:solidFill>
                <a:effectLst/>
                <a:uFillTx/>
                <a:latin typeface="Inconsolata"/>
              </a:defRPr>
            </a:lvl1pPr>
          </a:lstStyle>
          <a:p>
            <a:pPr indent="0" algn="ctr">
              <a:lnSpc>
                <a:spcPct val="100000"/>
              </a:lnSpc>
              <a:buNone/>
              <a:tabLst>
                <a:tab algn="l" pos="0"/>
              </a:tabLst>
            </a:pPr>
            <a:r>
              <a:rPr b="0" lang="en-US" sz="1400" strike="noStrike" u="none">
                <a:solidFill>
                  <a:srgbClr val="000000"/>
                </a:solidFill>
                <a:effectLst/>
                <a:uFillTx/>
                <a:latin typeface="Inconsolata"/>
              </a:rPr>
              <a:t>&lt;footer&gt;</a:t>
            </a:r>
            <a:endParaRPr b="0" lang="en-US" sz="1400" strike="noStrike" u="none">
              <a:solidFill>
                <a:srgbClr val="000000"/>
              </a:solidFill>
              <a:effectLst/>
              <a:uFillTx/>
              <a:latin typeface="FiraCode Nerd Font Propo"/>
            </a:endParaRPr>
          </a:p>
        </p:txBody>
      </p:sp>
      <p:sp>
        <p:nvSpPr>
          <p:cNvPr id="53" name="PlaceHolder 3"/>
          <p:cNvSpPr>
            <a:spLocks noGrp="1"/>
          </p:cNvSpPr>
          <p:nvPr>
            <p:ph type="sldNum" idx="26"/>
          </p:nvPr>
        </p:nvSpPr>
        <p:spPr>
          <a:xfrm>
            <a:off x="6553080" y="6356520"/>
            <a:ext cx="213264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trike="noStrike" u="none">
                <a:solidFill>
                  <a:srgbClr val="8b8b8b"/>
                </a:solidFill>
                <a:effectLst/>
                <a:uFillTx/>
                <a:latin typeface="Calibri"/>
              </a:defRPr>
            </a:lvl1pPr>
          </a:lstStyle>
          <a:p>
            <a:pPr indent="0" algn="r">
              <a:lnSpc>
                <a:spcPct val="100000"/>
              </a:lnSpc>
              <a:buNone/>
              <a:tabLst>
                <a:tab algn="l" pos="0"/>
              </a:tabLst>
            </a:pPr>
            <a:fld id="{D99560DD-0988-47E3-A13D-BAEBE9F19569}" type="slidenum">
              <a:rPr b="0" lang="en-US" sz="1200" strike="noStrike" u="none">
                <a:solidFill>
                  <a:srgbClr val="8b8b8b"/>
                </a:solidFill>
                <a:effectLst/>
                <a:uFillTx/>
                <a:latin typeface="Calibri"/>
              </a:rPr>
              <a:t>&lt;number&gt;</a:t>
            </a:fld>
            <a:endParaRPr b="0" lang="en-US" sz="1200" strike="noStrike" u="none">
              <a:solidFill>
                <a:srgbClr val="000000"/>
              </a:solidFill>
              <a:effectLst/>
              <a:uFillTx/>
              <a:latin typeface="FiraCode Nerd Font Propo"/>
            </a:endParaRPr>
          </a:p>
        </p:txBody>
      </p:sp>
      <p:sp>
        <p:nvSpPr>
          <p:cNvPr id="54" name="PlaceHolder 4"/>
          <p:cNvSpPr>
            <a:spLocks noGrp="1"/>
          </p:cNvSpPr>
          <p:nvPr>
            <p:ph type="dt" idx="27"/>
          </p:nvPr>
        </p:nvSpPr>
        <p:spPr>
          <a:xfrm>
            <a:off x="457200" y="6356520"/>
            <a:ext cx="2132640" cy="363960"/>
          </a:xfrm>
          <a:prstGeom prst="rect">
            <a:avLst/>
          </a:prstGeom>
          <a:noFill/>
          <a:ln w="0">
            <a:noFill/>
          </a:ln>
        </p:spPr>
        <p:txBody>
          <a:bodyPr lIns="90000" rIns="90000" tIns="45000" bIns="45000" anchor="ctr">
            <a:noAutofit/>
          </a:bodyPr>
          <a:lstStyle>
            <a:lvl1pPr indent="0">
              <a:buNone/>
              <a:defRPr b="0" lang="en-US" sz="1400" strike="noStrike" u="none">
                <a:solidFill>
                  <a:srgbClr val="000000"/>
                </a:solidFill>
                <a:effectLst/>
                <a:uFillTx/>
                <a:latin typeface="FiraCode Nerd Font Propo"/>
              </a:defRPr>
            </a:lvl1pPr>
          </a:lstStyle>
          <a:p>
            <a:pPr indent="0">
              <a:buNone/>
            </a:pPr>
            <a:r>
              <a:rPr b="0" lang="en-US" sz="1400" strike="noStrike" u="none">
                <a:solidFill>
                  <a:srgbClr val="000000"/>
                </a:solidFill>
                <a:effectLst/>
                <a:uFillTx/>
                <a:latin typeface="FiraCode Nerd Font Propo"/>
              </a:rPr>
              <a:t>&lt;date/time&gt;</a:t>
            </a:r>
            <a:endParaRPr b="0" lang="en-US" sz="1400" strike="noStrike" u="none">
              <a:solidFill>
                <a:srgbClr val="000000"/>
              </a:solidFill>
              <a:effectLst/>
              <a:uFillTx/>
              <a:latin typeface="FiraCode Nerd Font Prop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1.png"/><Relationship Id="rId3" Type="http://schemas.openxmlformats.org/officeDocument/2006/relationships/image" Target="../media/image28.png"/><Relationship Id="rId4"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3.png"/><Relationship Id="rId3" Type="http://schemas.openxmlformats.org/officeDocument/2006/relationships/image" Target="../media/image27.png"/><Relationship Id="rId4"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31.png"/><Relationship Id="rId4" Type="http://schemas.openxmlformats.org/officeDocument/2006/relationships/image" Target="../media/image31.png"/><Relationship Id="rId5" Type="http://schemas.openxmlformats.org/officeDocument/2006/relationships/image" Target="../media/image34.jpeg"/><Relationship Id="rId6" Type="http://schemas.openxmlformats.org/officeDocument/2006/relationships/slideLayout" Target="../slideLayouts/slideLayout5.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20.png"/><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42.png"/><Relationship Id="rId3" Type="http://schemas.openxmlformats.org/officeDocument/2006/relationships/image" Target="../media/image27.png"/><Relationship Id="rId4" Type="http://schemas.openxmlformats.org/officeDocument/2006/relationships/slideLayout" Target="../slideLayouts/slideLayout5.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slideLayout" Target="../slideLayouts/slideLayout5.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43.jpeg"/><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slideLayout" Target="../slideLayouts/slideLayout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slideLayout" Target="../slideLayouts/slideLayout5.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1.png"/><Relationship Id="rId3" Type="http://schemas.openxmlformats.org/officeDocument/2006/relationships/image" Target="../media/image28.png"/><Relationship Id="rId4" Type="http://schemas.openxmlformats.org/officeDocument/2006/relationships/slideLayout" Target="../slideLayouts/slideLayout5.xml"/>
</Relationships>
</file>

<file path=ppt/slides/_rels/slide4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5.xml"/>
</Relationships>
</file>

<file path=ppt/slides/_rels/slide4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1.png"/><Relationship Id="rId3"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5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8.png"/><Relationship Id="rId3" Type="http://schemas.openxmlformats.org/officeDocument/2006/relationships/image" Target="../media/image31.png"/><Relationship Id="rId4"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5.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5.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6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5.xml"/>
</Relationships>
</file>

<file path=ppt/slides/_rels/slide6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4.png"/><Relationship Id="rId3" Type="http://schemas.openxmlformats.org/officeDocument/2006/relationships/slideLayout" Target="../slideLayouts/slideLayout5.xml"/>
</Relationships>
</file>

<file path=ppt/slides/_rels/slide6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4.png"/><Relationship Id="rId3" Type="http://schemas.openxmlformats.org/officeDocument/2006/relationships/slideLayout" Target="../slideLayouts/slideLayout5.xml"/>
</Relationships>
</file>

<file path=ppt/slides/_rels/slide6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slideLayout" Target="../slideLayouts/slideLayout5.xml"/>
</Relationships>
</file>

<file path=ppt/slides/_rels/slide6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27.png"/><Relationship Id="rId3" Type="http://schemas.openxmlformats.org/officeDocument/2006/relationships/slideLayout" Target="../slideLayouts/slideLayout5.xml"/>
</Relationships>
</file>

<file path=ppt/slides/_rels/slide6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7.png"/><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slideLayout" Target="../slideLayouts/slideLayout5.xml"/>
</Relationships>
</file>

<file path=ppt/slides/_rels/slide6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51.png"/><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5.xml"/>
</Relationships>
</file>

<file path=ppt/slides/_rels/slide6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1.png"/><Relationship Id="rId3" Type="http://schemas.openxmlformats.org/officeDocument/2006/relationships/image" Target="../media/image51.png"/><Relationship Id="rId4" Type="http://schemas.openxmlformats.org/officeDocument/2006/relationships/slideLayout" Target="../slideLayouts/slideLayout5.xml"/>
</Relationships>
</file>

<file path=ppt/slides/_rels/slide7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5.xml"/>
</Relationships>
</file>

<file path=ppt/slides/_rels/slide7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5.xml"/>
</Relationships>
</file>

<file path=ppt/slides/_rels/slide7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61.png"/><Relationship Id="rId3" Type="http://schemas.openxmlformats.org/officeDocument/2006/relationships/slideLayout" Target="../slideLayouts/slideLayout5.xml"/>
</Relationships>
</file>

<file path=ppt/slides/_rels/slide7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62.jpeg"/><Relationship Id="rId3" Type="http://schemas.openxmlformats.org/officeDocument/2006/relationships/slideLayout" Target="../slideLayouts/slideLayout5.xml"/>
</Relationships>
</file>

<file path=ppt/slides/_rels/slide7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51.png"/><Relationship Id="rId3" Type="http://schemas.openxmlformats.org/officeDocument/2006/relationships/image" Target="../media/image51.png"/><Relationship Id="rId4" Type="http://schemas.openxmlformats.org/officeDocument/2006/relationships/slideLayout" Target="../slideLayouts/slideLayout5.xml"/>
</Relationships>
</file>

<file path=ppt/slides/_rels/slide7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5.xml"/>
</Relationships>
</file>

<file path=ppt/slides/_rels/slide8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66.jpeg"/><Relationship Id="rId3" Type="http://schemas.openxmlformats.org/officeDocument/2006/relationships/image" Target="../media/image51.png"/><Relationship Id="rId4" Type="http://schemas.openxmlformats.org/officeDocument/2006/relationships/slideLayout" Target="../slideLayouts/slideLayout5.xml"/>
</Relationships>
</file>

<file path=ppt/slides/_rels/slide8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67.png"/><Relationship Id="rId3" Type="http://schemas.openxmlformats.org/officeDocument/2006/relationships/slideLayout" Target="../slideLayouts/slideLayout5.xml"/>
</Relationships>
</file>

<file path=ppt/slides/_rels/slide8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5.xml"/>
</Relationships>
</file>

<file path=ppt/slides/_rels/slide8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8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51.png"/><Relationship Id="rId3" Type="http://schemas.openxmlformats.org/officeDocument/2006/relationships/slideLayout" Target="../slideLayouts/slideLayout5.xml"/>
</Relationships>
</file>

<file path=ppt/slides/_rels/slide8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75.png"/><Relationship Id="rId3" Type="http://schemas.openxmlformats.org/officeDocument/2006/relationships/slideLayout" Target="../slideLayouts/slideLayout5.xml"/>
</Relationships>
</file>

<file path=ppt/slides/_rels/slide8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76.png"/><Relationship Id="rId3" Type="http://schemas.openxmlformats.org/officeDocument/2006/relationships/slideLayout" Target="../slideLayouts/slideLayout5.xml"/>
</Relationships>
</file>

<file path=ppt/slides/_rels/slide8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5.xml"/>
</Relationships>
</file>

<file path=ppt/slides/_rels/slide89.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
</Relationships>
</file>

<file path=ppt/slides/_rels/slide9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5.xml"/>
</Relationships>
</file>

<file path=ppt/slides/_rels/slide9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slideLayout" Target="../slideLayouts/slideLayout5.xml"/>
</Relationships>
</file>

<file path=ppt/slides/_rels/slide9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5.xml"/>
</Relationships>
</file>

<file path=ppt/slides/_rels/slide9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8.png"/><Relationship Id="rId3" Type="http://schemas.openxmlformats.org/officeDocument/2006/relationships/image" Target="../media/image78.png"/><Relationship Id="rId4" Type="http://schemas.openxmlformats.org/officeDocument/2006/relationships/slideLayout" Target="../slideLayouts/slideLayout5.xml"/>
</Relationships>
</file>

<file path=ppt/slides/_rels/slide9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5.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e8cb"/>
        </a:solidFill>
      </p:bgPr>
    </p:bg>
    <p:spTree>
      <p:nvGrpSpPr>
        <p:cNvPr id="1" name=""/>
        <p:cNvGrpSpPr/>
        <p:nvPr/>
      </p:nvGrpSpPr>
      <p:grpSpPr>
        <a:xfrm>
          <a:off x="0" y="0"/>
          <a:ext cx="0" cy="0"/>
          <a:chOff x="0" y="0"/>
          <a:chExt cx="0" cy="0"/>
        </a:xfrm>
      </p:grpSpPr>
      <p:sp>
        <p:nvSpPr>
          <p:cNvPr id="78" name="TextBox 3"/>
          <p:cNvSpPr/>
          <p:nvPr/>
        </p:nvSpPr>
        <p:spPr>
          <a:xfrm>
            <a:off x="1028880" y="1219320"/>
            <a:ext cx="16229520" cy="8219520"/>
          </a:xfrm>
          <a:prstGeom prst="rect">
            <a:avLst/>
          </a:prstGeom>
          <a:noFill/>
          <a:ln w="0">
            <a:noFill/>
          </a:ln>
        </p:spPr>
        <p:style>
          <a:lnRef idx="0"/>
          <a:fillRef idx="0"/>
          <a:effectRef idx="0"/>
          <a:fontRef idx="minor"/>
        </p:style>
        <p:txBody>
          <a:bodyPr lIns="0" rIns="0" tIns="0" bIns="0" anchor="t">
            <a:spAutoFit/>
          </a:bodyPr>
          <a:p>
            <a:pPr algn="ctr">
              <a:lnSpc>
                <a:spcPts val="21574"/>
              </a:lnSpc>
            </a:pPr>
            <a:r>
              <a:rPr b="0" lang="en-US" sz="19620" strike="noStrike" u="none">
                <a:solidFill>
                  <a:srgbClr val="861141"/>
                </a:solidFill>
                <a:effectLst/>
                <a:uFillTx/>
                <a:latin typeface="Gagalin Bold"/>
                <a:ea typeface="DejaVu Sans"/>
              </a:rPr>
              <a:t>Cloud et Systèmes Web</a:t>
            </a:r>
            <a:endParaRPr b="0" lang="en-US" sz="19620" strike="noStrike" u="none">
              <a:solidFill>
                <a:srgbClr val="000000"/>
              </a:solidFill>
              <a:effectLst/>
              <a:uFillTx/>
              <a:latin typeface="FiraCode Nerd Font Propo"/>
            </a:endParaRPr>
          </a:p>
        </p:txBody>
      </p:sp>
      <p:sp>
        <p:nvSpPr>
          <p:cNvPr id="79" name="TextBox 4"/>
          <p:cNvSpPr/>
          <p:nvPr/>
        </p:nvSpPr>
        <p:spPr>
          <a:xfrm>
            <a:off x="14859000" y="9144000"/>
            <a:ext cx="2949840" cy="335520"/>
          </a:xfrm>
          <a:prstGeom prst="rect">
            <a:avLst/>
          </a:prstGeom>
          <a:noFill/>
          <a:ln w="0">
            <a:noFill/>
          </a:ln>
        </p:spPr>
        <p:style>
          <a:lnRef idx="0"/>
          <a:fillRef idx="0"/>
          <a:effectRef idx="0"/>
          <a:fontRef idx="minor"/>
        </p:style>
        <p:txBody>
          <a:bodyPr lIns="0" rIns="0" tIns="0" bIns="0" anchor="t" anchorCtr="1">
            <a:spAutoFit/>
          </a:bodyPr>
          <a:p>
            <a:pPr algn="r">
              <a:lnSpc>
                <a:spcPts val="2642"/>
              </a:lnSpc>
            </a:pPr>
            <a:r>
              <a:rPr b="0" lang="en-US" sz="1890" strike="noStrike" u="none">
                <a:solidFill>
                  <a:srgbClr val="861141"/>
                </a:solidFill>
                <a:effectLst/>
                <a:uFillTx/>
                <a:latin typeface="Montserrat Light Bold Italics"/>
                <a:ea typeface="DejaVu Sans"/>
              </a:rPr>
              <a:t>Tom Avenel</a:t>
            </a:r>
            <a:endParaRPr b="0" lang="en-US" sz="189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sp>
        <p:nvSpPr>
          <p:cNvPr id="129" name="AutoShape 2"/>
          <p:cNvSpPr/>
          <p:nvPr/>
        </p:nvSpPr>
        <p:spPr>
          <a:xfrm>
            <a:off x="17722800" y="4357440"/>
            <a:ext cx="8280" cy="2358000"/>
          </a:xfrm>
          <a:prstGeom prst="rect">
            <a:avLst/>
          </a:pr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130" name="TextBox 3"/>
          <p:cNvSpPr/>
          <p:nvPr/>
        </p:nvSpPr>
        <p:spPr>
          <a:xfrm>
            <a:off x="1028880" y="1282320"/>
            <a:ext cx="15973200" cy="87300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EXEMPLES DE CLIENTS</a:t>
            </a:r>
            <a:endParaRPr b="0" lang="en-US" sz="6190" strike="noStrike" u="none">
              <a:solidFill>
                <a:srgbClr val="000000"/>
              </a:solidFill>
              <a:effectLst/>
              <a:uFillTx/>
              <a:latin typeface="FiraCode Nerd Font Propo"/>
            </a:endParaRPr>
          </a:p>
        </p:txBody>
      </p:sp>
      <p:sp>
        <p:nvSpPr>
          <p:cNvPr id="131"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762d2b"/>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32" name="TextBox 5"/>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762d2b"/>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pic>
        <p:nvPicPr>
          <p:cNvPr id="133" name="Picture 6" descr=""/>
          <p:cNvPicPr/>
          <p:nvPr/>
        </p:nvPicPr>
        <p:blipFill>
          <a:blip r:embed="rId1"/>
          <a:stretch/>
        </p:blipFill>
        <p:spPr>
          <a:xfrm>
            <a:off x="2307240" y="2864160"/>
            <a:ext cx="5482800" cy="4113720"/>
          </a:xfrm>
          <a:prstGeom prst="rect">
            <a:avLst/>
          </a:prstGeom>
          <a:noFill/>
          <a:ln w="0">
            <a:noFill/>
          </a:ln>
        </p:spPr>
      </p:pic>
      <p:pic>
        <p:nvPicPr>
          <p:cNvPr id="134" name="Picture 7" descr=""/>
          <p:cNvPicPr/>
          <p:nvPr/>
        </p:nvPicPr>
        <p:blipFill>
          <a:blip r:embed="rId2"/>
          <a:stretch/>
        </p:blipFill>
        <p:spPr>
          <a:xfrm>
            <a:off x="10650240" y="2864160"/>
            <a:ext cx="3335760" cy="4113720"/>
          </a:xfrm>
          <a:prstGeom prst="rect">
            <a:avLst/>
          </a:prstGeom>
          <a:noFill/>
          <a:ln w="0">
            <a:noFill/>
          </a:ln>
        </p:spPr>
      </p:pic>
      <p:sp>
        <p:nvSpPr>
          <p:cNvPr id="135" name="TextBox 8"/>
          <p:cNvSpPr/>
          <p:nvPr/>
        </p:nvSpPr>
        <p:spPr>
          <a:xfrm>
            <a:off x="3263760" y="7357680"/>
            <a:ext cx="3569760" cy="65016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u="none">
                <a:solidFill>
                  <a:srgbClr val="762d2b"/>
                </a:solidFill>
                <a:effectLst/>
                <a:uFillTx/>
                <a:latin typeface="Montserrat Classic"/>
                <a:ea typeface="DejaVu Sans"/>
              </a:rPr>
              <a:t>Navigateur web</a:t>
            </a:r>
            <a:endParaRPr b="0" lang="en-US" sz="3200" strike="noStrike" u="none">
              <a:solidFill>
                <a:srgbClr val="000000"/>
              </a:solidFill>
              <a:effectLst/>
              <a:uFillTx/>
              <a:latin typeface="FiraCode Nerd Font Propo"/>
            </a:endParaRPr>
          </a:p>
        </p:txBody>
      </p:sp>
      <p:sp>
        <p:nvSpPr>
          <p:cNvPr id="136" name="TextBox 9"/>
          <p:cNvSpPr/>
          <p:nvPr/>
        </p:nvSpPr>
        <p:spPr>
          <a:xfrm>
            <a:off x="10533240" y="7357680"/>
            <a:ext cx="3569760" cy="65016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u="none">
                <a:solidFill>
                  <a:srgbClr val="762d2b"/>
                </a:solidFill>
                <a:effectLst/>
                <a:uFillTx/>
                <a:latin typeface="Montserrat Classic"/>
                <a:ea typeface="DejaVu Sans"/>
              </a:rPr>
              <a:t>Client Android</a:t>
            </a:r>
            <a:endParaRPr b="0" lang="en-US" sz="32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edb7"/>
        </a:solidFill>
      </p:bgPr>
    </p:bg>
    <p:spTree>
      <p:nvGrpSpPr>
        <p:cNvPr id="1" name=""/>
        <p:cNvGrpSpPr/>
        <p:nvPr/>
      </p:nvGrpSpPr>
      <p:grpSpPr>
        <a:xfrm>
          <a:off x="0" y="0"/>
          <a:ext cx="0" cy="0"/>
          <a:chOff x="0" y="0"/>
          <a:chExt cx="0" cy="0"/>
        </a:xfrm>
      </p:grpSpPr>
      <p:sp>
        <p:nvSpPr>
          <p:cNvPr id="137" name="AutoShape 2"/>
          <p:cNvSpPr/>
          <p:nvPr/>
        </p:nvSpPr>
        <p:spPr>
          <a:xfrm>
            <a:off x="17722800" y="4357440"/>
            <a:ext cx="8280" cy="2358000"/>
          </a:xfrm>
          <a:prstGeom prst="rect">
            <a:avLst/>
          </a:prstGeom>
          <a:solidFill>
            <a:srgbClr val="3e484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138" name="TextBox 3"/>
          <p:cNvSpPr/>
          <p:nvPr/>
        </p:nvSpPr>
        <p:spPr>
          <a:xfrm>
            <a:off x="1028880" y="849600"/>
            <a:ext cx="15973200" cy="1746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16791d"/>
                </a:solidFill>
                <a:effectLst/>
                <a:uFillTx/>
                <a:latin typeface="Montserrat Classic Bold"/>
                <a:ea typeface="DejaVu Sans"/>
              </a:rPr>
              <a:t>AVANTAGES DE L'ARCHITECTURE CLIENT/SERVEUR</a:t>
            </a:r>
            <a:endParaRPr b="0" lang="en-US" sz="6190" strike="noStrike" u="none">
              <a:solidFill>
                <a:srgbClr val="000000"/>
              </a:solidFill>
              <a:effectLst/>
              <a:uFillTx/>
              <a:latin typeface="FiraCode Nerd Font Propo"/>
            </a:endParaRPr>
          </a:p>
        </p:txBody>
      </p:sp>
      <p:sp>
        <p:nvSpPr>
          <p:cNvPr id="139"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3e484f"/>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40" name="TextBox 5"/>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3e484f"/>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
        <p:nvSpPr>
          <p:cNvPr id="141" name="TextBox 6"/>
          <p:cNvSpPr/>
          <p:nvPr/>
        </p:nvSpPr>
        <p:spPr>
          <a:xfrm>
            <a:off x="7337880" y="3316680"/>
            <a:ext cx="8876880" cy="146340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u="none">
                <a:solidFill>
                  <a:srgbClr val="3e484f"/>
                </a:solidFill>
                <a:effectLst/>
                <a:uFillTx/>
                <a:latin typeface="Montserrat Light Bold"/>
                <a:ea typeface="DejaVu Sans"/>
              </a:rPr>
              <a:t>Ressources centralisées :</a:t>
            </a:r>
            <a:r>
              <a:rPr b="0" lang="en-US" sz="2400" spc="43" strike="noStrike" u="none">
                <a:solidFill>
                  <a:srgbClr val="3e484f"/>
                </a:solidFill>
                <a:effectLst/>
                <a:uFillTx/>
                <a:latin typeface="Montserrat Light"/>
                <a:ea typeface="DejaVu Sans"/>
              </a:rPr>
              <a:t> le serveur gère les ressources communes à tous les utilisateurs (base de données, ...)</a:t>
            </a:r>
            <a:endParaRPr b="0" lang="en-US" sz="2400" strike="noStrike" u="none">
              <a:solidFill>
                <a:srgbClr val="000000"/>
              </a:solidFill>
              <a:effectLst/>
              <a:uFillTx/>
              <a:latin typeface="FiraCode Nerd Font Propo"/>
            </a:endParaRPr>
          </a:p>
          <a:p>
            <a:pPr lvl="2" marL="1036440" indent="-345600">
              <a:lnSpc>
                <a:spcPts val="3841"/>
              </a:lnSpc>
              <a:buClr>
                <a:srgbClr val="3e484f"/>
              </a:buClr>
              <a:buFont typeface="Arial"/>
              <a:buChar char="⚬"/>
            </a:pPr>
            <a:r>
              <a:rPr b="0" lang="en-US" sz="2400" spc="43" strike="noStrike" u="none">
                <a:solidFill>
                  <a:srgbClr val="3e484f"/>
                </a:solidFill>
                <a:effectLst/>
                <a:uFillTx/>
                <a:latin typeface="Montserrat Light"/>
                <a:ea typeface="DejaVu Sans"/>
              </a:rPr>
              <a:t>la cohérence des données est aisée</a:t>
            </a:r>
            <a:endParaRPr b="0" lang="en-US" sz="2400" strike="noStrike" u="none">
              <a:solidFill>
                <a:srgbClr val="000000"/>
              </a:solidFill>
              <a:effectLst/>
              <a:uFillTx/>
              <a:latin typeface="FiraCode Nerd Font Propo"/>
            </a:endParaRPr>
          </a:p>
        </p:txBody>
      </p:sp>
      <p:pic>
        <p:nvPicPr>
          <p:cNvPr id="142" name="Picture 7" descr=""/>
          <p:cNvPicPr/>
          <p:nvPr/>
        </p:nvPicPr>
        <p:blipFill>
          <a:blip r:embed="rId1"/>
          <a:stretch/>
        </p:blipFill>
        <p:spPr>
          <a:xfrm>
            <a:off x="407520" y="3600360"/>
            <a:ext cx="5897520" cy="5208120"/>
          </a:xfrm>
          <a:prstGeom prst="rect">
            <a:avLst/>
          </a:prstGeom>
          <a:noFill/>
          <a:ln w="0">
            <a:noFill/>
          </a:ln>
        </p:spPr>
      </p:pic>
      <p:sp>
        <p:nvSpPr>
          <p:cNvPr id="143" name="TextBox 10"/>
          <p:cNvSpPr/>
          <p:nvPr/>
        </p:nvSpPr>
        <p:spPr>
          <a:xfrm>
            <a:off x="7337880" y="8165880"/>
            <a:ext cx="8876880" cy="97560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u="none">
                <a:solidFill>
                  <a:srgbClr val="3e484f"/>
                </a:solidFill>
                <a:effectLst/>
                <a:uFillTx/>
                <a:latin typeface="Montserrat Light Bold"/>
                <a:ea typeface="DejaVu Sans"/>
              </a:rPr>
              <a:t>Sécurité :</a:t>
            </a:r>
            <a:r>
              <a:rPr b="0" lang="en-US" sz="2400" spc="43" strike="noStrike" u="none">
                <a:solidFill>
                  <a:srgbClr val="3e484f"/>
                </a:solidFill>
                <a:effectLst/>
                <a:uFillTx/>
                <a:latin typeface="Montserrat Light"/>
                <a:ea typeface="DejaVu Sans"/>
              </a:rPr>
              <a:t> l'accès aux données est masqué par le serveur, les clients en manipulent le minimum</a:t>
            </a:r>
            <a:endParaRPr b="0" lang="en-US" sz="2400" strike="noStrike" u="none">
              <a:solidFill>
                <a:srgbClr val="000000"/>
              </a:solidFill>
              <a:effectLst/>
              <a:uFillTx/>
              <a:latin typeface="FiraCode Nerd Font Propo"/>
            </a:endParaRPr>
          </a:p>
        </p:txBody>
      </p:sp>
      <p:sp>
        <p:nvSpPr>
          <p:cNvPr id="144" name="TextBox 11"/>
          <p:cNvSpPr/>
          <p:nvPr/>
        </p:nvSpPr>
        <p:spPr>
          <a:xfrm>
            <a:off x="7337880" y="6472800"/>
            <a:ext cx="8876880" cy="9752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u="none">
                <a:solidFill>
                  <a:srgbClr val="3e484f"/>
                </a:solidFill>
                <a:effectLst/>
                <a:uFillTx/>
                <a:latin typeface="Montserrat Light Bold"/>
                <a:ea typeface="DejaVu Sans"/>
              </a:rPr>
              <a:t>Réseau évolutif :</a:t>
            </a:r>
            <a:r>
              <a:rPr b="0" lang="en-US" sz="2400" spc="43" strike="noStrike" u="none">
                <a:solidFill>
                  <a:srgbClr val="3e484f"/>
                </a:solidFill>
                <a:effectLst/>
                <a:uFillTx/>
                <a:latin typeface="Montserrat Light"/>
                <a:ea typeface="DejaVu Sans"/>
              </a:rPr>
              <a:t> ajout / suppression de clients sans impact sur les autres clients</a:t>
            </a:r>
            <a:endParaRPr b="0" lang="en-US" sz="2400" strike="noStrike" u="none">
              <a:solidFill>
                <a:srgbClr val="000000"/>
              </a:solidFill>
              <a:effectLst/>
              <a:uFillTx/>
              <a:latin typeface="FiraCode Nerd Font Propo"/>
            </a:endParaRPr>
          </a:p>
        </p:txBody>
      </p:sp>
      <p:sp>
        <p:nvSpPr>
          <p:cNvPr id="145" name="TextBox 12"/>
          <p:cNvSpPr/>
          <p:nvPr/>
        </p:nvSpPr>
        <p:spPr>
          <a:xfrm>
            <a:off x="7337880" y="5354640"/>
            <a:ext cx="8876880" cy="48852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u="none">
                <a:solidFill>
                  <a:srgbClr val="3e484f"/>
                </a:solidFill>
                <a:effectLst/>
                <a:uFillTx/>
                <a:latin typeface="Montserrat Light Bold"/>
                <a:ea typeface="DejaVu Sans"/>
              </a:rPr>
              <a:t>Administration centralisée :</a:t>
            </a:r>
            <a:r>
              <a:rPr b="0" lang="en-US" sz="2400" spc="43" strike="noStrike" u="none">
                <a:solidFill>
                  <a:srgbClr val="3e484f"/>
                </a:solidFill>
                <a:effectLst/>
                <a:uFillTx/>
                <a:latin typeface="Montserrat Light"/>
                <a:ea typeface="DejaVu Sans"/>
              </a:rPr>
              <a:t> seul le serveur est critique</a:t>
            </a:r>
            <a:endParaRPr b="0" lang="en-US" sz="24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146" name="AutoShape 2"/>
          <p:cNvSpPr/>
          <p:nvPr/>
        </p:nvSpPr>
        <p:spPr>
          <a:xfrm>
            <a:off x="17722800" y="4357440"/>
            <a:ext cx="8280" cy="2358000"/>
          </a:xfrm>
          <a:prstGeom prst="rect">
            <a:avLst/>
          </a:prstGeom>
          <a:solidFill>
            <a:srgbClr val="3e484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147" name="TextBox 3"/>
          <p:cNvSpPr/>
          <p:nvPr/>
        </p:nvSpPr>
        <p:spPr>
          <a:xfrm>
            <a:off x="1028880" y="849600"/>
            <a:ext cx="15973200" cy="1746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INCONVÉNIENTS DE L'ARCHITECTURE CLIENT/SERVEUR</a:t>
            </a:r>
            <a:endParaRPr b="0" lang="en-US" sz="6190" strike="noStrike" u="none">
              <a:solidFill>
                <a:srgbClr val="000000"/>
              </a:solidFill>
              <a:effectLst/>
              <a:uFillTx/>
              <a:latin typeface="FiraCode Nerd Font Propo"/>
            </a:endParaRPr>
          </a:p>
        </p:txBody>
      </p:sp>
      <p:grpSp>
        <p:nvGrpSpPr>
          <p:cNvPr id="148" name="Group 4"/>
          <p:cNvGrpSpPr/>
          <p:nvPr/>
        </p:nvGrpSpPr>
        <p:grpSpPr>
          <a:xfrm>
            <a:off x="3520440" y="8626680"/>
            <a:ext cx="11578680" cy="975240"/>
            <a:chOff x="3520440" y="8626680"/>
            <a:chExt cx="11578680" cy="975240"/>
          </a:xfrm>
        </p:grpSpPr>
        <p:sp>
          <p:nvSpPr>
            <p:cNvPr id="149" name="TextBox 5"/>
            <p:cNvSpPr/>
            <p:nvPr/>
          </p:nvSpPr>
          <p:spPr>
            <a:xfrm>
              <a:off x="4700160" y="8626680"/>
              <a:ext cx="10398960" cy="9752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u="none">
                  <a:solidFill>
                    <a:srgbClr val="020b14"/>
                  </a:solidFill>
                  <a:effectLst/>
                  <a:uFillTx/>
                  <a:latin typeface="Montserrat Light"/>
                  <a:ea typeface="DejaVu Sans"/>
                </a:rPr>
                <a:t>Le serveur est donc le seul élément critique mais sa maintenance est compliquée et coûteuse.</a:t>
              </a:r>
              <a:endParaRPr b="0" lang="en-US" sz="2400" strike="noStrike" u="none">
                <a:solidFill>
                  <a:srgbClr val="000000"/>
                </a:solidFill>
                <a:effectLst/>
                <a:uFillTx/>
                <a:latin typeface="FiraCode Nerd Font Propo"/>
              </a:endParaRPr>
            </a:p>
          </p:txBody>
        </p:sp>
        <p:pic>
          <p:nvPicPr>
            <p:cNvPr id="150" name="Picture 6" descr=""/>
            <p:cNvPicPr/>
            <p:nvPr/>
          </p:nvPicPr>
          <p:blipFill>
            <a:blip r:embed="rId1"/>
            <a:stretch/>
          </p:blipFill>
          <p:spPr>
            <a:xfrm>
              <a:off x="3520440" y="8697960"/>
              <a:ext cx="912240" cy="885600"/>
            </a:xfrm>
            <a:prstGeom prst="rect">
              <a:avLst/>
            </a:prstGeom>
            <a:noFill/>
            <a:ln w="0">
              <a:noFill/>
            </a:ln>
          </p:spPr>
        </p:pic>
      </p:grpSp>
      <p:pic>
        <p:nvPicPr>
          <p:cNvPr id="151" name="Picture 7" descr=""/>
          <p:cNvPicPr/>
          <p:nvPr/>
        </p:nvPicPr>
        <p:blipFill>
          <a:blip r:embed="rId2"/>
          <a:stretch/>
        </p:blipFill>
        <p:spPr>
          <a:xfrm>
            <a:off x="304560" y="3783960"/>
            <a:ext cx="5416560" cy="4657320"/>
          </a:xfrm>
          <a:prstGeom prst="rect">
            <a:avLst/>
          </a:prstGeom>
          <a:noFill/>
          <a:ln w="0">
            <a:noFill/>
          </a:ln>
        </p:spPr>
      </p:pic>
      <p:sp>
        <p:nvSpPr>
          <p:cNvPr id="152" name="TextBox 1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3e484f"/>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53" name="TextBox 14"/>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3e484f"/>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
        <p:nvSpPr>
          <p:cNvPr id="154" name="TextBox 15"/>
          <p:cNvSpPr/>
          <p:nvPr/>
        </p:nvSpPr>
        <p:spPr>
          <a:xfrm>
            <a:off x="6505200" y="5593320"/>
            <a:ext cx="9318240" cy="97524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u="none">
                <a:solidFill>
                  <a:srgbClr val="020b14"/>
                </a:solidFill>
                <a:effectLst/>
                <a:uFillTx/>
                <a:latin typeface="Montserrat Light Bold"/>
                <a:ea typeface="DejaVu Sans"/>
              </a:rPr>
              <a:t>Coût élevé</a:t>
            </a:r>
            <a:r>
              <a:rPr b="0" lang="en-US" sz="2400" spc="43" strike="noStrike" u="none">
                <a:solidFill>
                  <a:srgbClr val="020b14"/>
                </a:solidFill>
                <a:effectLst/>
                <a:uFillTx/>
                <a:latin typeface="Montserrat Light"/>
                <a:ea typeface="DejaVu Sans"/>
              </a:rPr>
              <a:t> (ressources et maintenance) dû à la technicité du serveur</a:t>
            </a:r>
            <a:endParaRPr b="0" lang="en-US" sz="2400" strike="noStrike" u="none">
              <a:solidFill>
                <a:srgbClr val="000000"/>
              </a:solidFill>
              <a:effectLst/>
              <a:uFillTx/>
              <a:latin typeface="FiraCode Nerd Font Propo"/>
            </a:endParaRPr>
          </a:p>
        </p:txBody>
      </p:sp>
      <p:sp>
        <p:nvSpPr>
          <p:cNvPr id="155" name="TextBox 16"/>
          <p:cNvSpPr/>
          <p:nvPr/>
        </p:nvSpPr>
        <p:spPr>
          <a:xfrm>
            <a:off x="6505200" y="7363440"/>
            <a:ext cx="9318240" cy="487800"/>
          </a:xfrm>
          <a:prstGeom prst="rect">
            <a:avLst/>
          </a:prstGeom>
          <a:noFill/>
          <a:ln w="0">
            <a:noFill/>
          </a:ln>
        </p:spPr>
        <p:style>
          <a:lnRef idx="0"/>
          <a:fillRef idx="0"/>
          <a:effectRef idx="0"/>
          <a:fontRef idx="minor"/>
        </p:style>
        <p:txBody>
          <a:bodyPr lIns="0" rIns="0" tIns="0" bIns="0" anchor="t">
            <a:spAutoFit/>
          </a:bodyPr>
          <a:p>
            <a:pPr>
              <a:lnSpc>
                <a:spcPts val="3841"/>
              </a:lnSpc>
            </a:pPr>
            <a:r>
              <a:rPr b="0" lang="en-US" sz="2400" spc="43" strike="noStrike" u="none">
                <a:solidFill>
                  <a:srgbClr val="020b14"/>
                </a:solidFill>
                <a:effectLst/>
                <a:uFillTx/>
                <a:latin typeface="Montserrat Light Bold"/>
                <a:ea typeface="DejaVu Sans"/>
              </a:rPr>
              <a:t>Communication directe impossible</a:t>
            </a:r>
            <a:r>
              <a:rPr b="0" lang="en-US" sz="2400" spc="43" strike="noStrike" u="none">
                <a:solidFill>
                  <a:srgbClr val="020b14"/>
                </a:solidFill>
                <a:effectLst/>
                <a:uFillTx/>
                <a:latin typeface="Montserrat Light"/>
                <a:ea typeface="DejaVu Sans"/>
              </a:rPr>
              <a:t> entre les clients</a:t>
            </a:r>
            <a:endParaRPr b="0" lang="en-US" sz="2400" strike="noStrike" u="none">
              <a:solidFill>
                <a:srgbClr val="000000"/>
              </a:solidFill>
              <a:effectLst/>
              <a:uFillTx/>
              <a:latin typeface="FiraCode Nerd Font Propo"/>
            </a:endParaRPr>
          </a:p>
        </p:txBody>
      </p:sp>
      <p:sp>
        <p:nvSpPr>
          <p:cNvPr id="156" name=""/>
          <p:cNvSpPr/>
          <p:nvPr/>
        </p:nvSpPr>
        <p:spPr>
          <a:xfrm>
            <a:off x="6400800" y="3886200"/>
            <a:ext cx="9605880" cy="922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43" strike="noStrike" u="none">
                <a:solidFill>
                  <a:srgbClr val="020b14"/>
                </a:solidFill>
                <a:effectLst/>
                <a:uFillTx/>
                <a:latin typeface="Montserrat Light Bold"/>
                <a:ea typeface="DejaVu Sans"/>
              </a:rPr>
              <a:t>Maillon faible :</a:t>
            </a:r>
            <a:r>
              <a:rPr b="0" lang="en-US" sz="2400" spc="43" strike="noStrike" u="none">
                <a:solidFill>
                  <a:srgbClr val="020b14"/>
                </a:solidFill>
                <a:effectLst/>
                <a:uFillTx/>
                <a:latin typeface="Montserrat Light"/>
                <a:ea typeface="DejaVu Sans"/>
              </a:rPr>
              <a:t> tout le réseau est architecturé autour du serveur</a:t>
            </a:r>
            <a:endParaRPr b="0" lang="en-US" sz="2400" strike="noStrike" u="none">
              <a:solidFill>
                <a:srgbClr val="000000"/>
              </a:solidFill>
              <a:effectLst/>
              <a:uFillTx/>
              <a:latin typeface="FiraCode Nerd Font Propo"/>
            </a:endParaRPr>
          </a:p>
          <a:p>
            <a:pPr>
              <a:lnSpc>
                <a:spcPct val="100000"/>
              </a:lnSpc>
            </a:pPr>
            <a:r>
              <a:rPr b="0" lang="en-US" sz="2400" spc="43" strike="noStrike" u="none">
                <a:solidFill>
                  <a:srgbClr val="020b14"/>
                </a:solidFill>
                <a:effectLst/>
                <a:uFillTx/>
                <a:latin typeface="Montserrat Light"/>
                <a:ea typeface="DejaVu Sans"/>
              </a:rPr>
              <a:t>celui-ci doit avoir une forte tolérance aux pannes</a:t>
            </a:r>
            <a:endParaRPr b="0" lang="en-US" sz="24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AutoShape 2"/>
          <p:cNvSpPr/>
          <p:nvPr/>
        </p:nvSpPr>
        <p:spPr>
          <a:xfrm>
            <a:off x="17722800" y="4357440"/>
            <a:ext cx="8280" cy="2358000"/>
          </a:xfrm>
          <a:prstGeom prst="rect">
            <a:avLst/>
          </a:pr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grpSp>
        <p:nvGrpSpPr>
          <p:cNvPr id="158" name="Group 3"/>
          <p:cNvGrpSpPr/>
          <p:nvPr/>
        </p:nvGrpSpPr>
        <p:grpSpPr>
          <a:xfrm>
            <a:off x="1028880" y="2993760"/>
            <a:ext cx="7985880" cy="2439000"/>
            <a:chOff x="1028880" y="2993760"/>
            <a:chExt cx="7985880" cy="2439000"/>
          </a:xfrm>
        </p:grpSpPr>
        <p:sp>
          <p:nvSpPr>
            <p:cNvPr id="159" name="TextBox 4"/>
            <p:cNvSpPr/>
            <p:nvPr/>
          </p:nvSpPr>
          <p:spPr>
            <a:xfrm>
              <a:off x="1825560" y="2993760"/>
              <a:ext cx="7189200" cy="243900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u="none">
                  <a:solidFill>
                    <a:srgbClr val="762d2b"/>
                  </a:solidFill>
                  <a:effectLst/>
                  <a:uFillTx/>
                  <a:latin typeface="Montserrat Light"/>
                  <a:ea typeface="DejaVu Sans"/>
                </a:rPr>
                <a:t>Il est possible de déléguer plus ou moins de traitements au serveur. On parlera alors de client lourd si le client effectue une majorité des opérations vs client léger si le serveur réalise la majorité des traitements.</a:t>
              </a:r>
              <a:endParaRPr b="0" lang="en-US" sz="2400" strike="noStrike" u="none">
                <a:solidFill>
                  <a:srgbClr val="000000"/>
                </a:solidFill>
                <a:effectLst/>
                <a:uFillTx/>
                <a:latin typeface="FiraCode Nerd Font Propo"/>
              </a:endParaRPr>
            </a:p>
          </p:txBody>
        </p:sp>
        <p:pic>
          <p:nvPicPr>
            <p:cNvPr id="160" name="Picture 5" descr=""/>
            <p:cNvPicPr/>
            <p:nvPr/>
          </p:nvPicPr>
          <p:blipFill>
            <a:blip r:embed="rId1"/>
            <a:stretch/>
          </p:blipFill>
          <p:spPr>
            <a:xfrm>
              <a:off x="1028880" y="3065040"/>
              <a:ext cx="551520" cy="724320"/>
            </a:xfrm>
            <a:prstGeom prst="rect">
              <a:avLst/>
            </a:prstGeom>
            <a:noFill/>
            <a:ln w="0">
              <a:noFill/>
            </a:ln>
          </p:spPr>
        </p:pic>
      </p:grpSp>
      <p:grpSp>
        <p:nvGrpSpPr>
          <p:cNvPr id="161" name="Group 6"/>
          <p:cNvGrpSpPr/>
          <p:nvPr/>
        </p:nvGrpSpPr>
        <p:grpSpPr>
          <a:xfrm>
            <a:off x="9326520" y="7222320"/>
            <a:ext cx="7931880" cy="2439000"/>
            <a:chOff x="9326520" y="7222320"/>
            <a:chExt cx="7931880" cy="2439000"/>
          </a:xfrm>
        </p:grpSpPr>
        <p:sp>
          <p:nvSpPr>
            <p:cNvPr id="162" name="TextBox 7"/>
            <p:cNvSpPr/>
            <p:nvPr/>
          </p:nvSpPr>
          <p:spPr>
            <a:xfrm>
              <a:off x="10015200" y="7222320"/>
              <a:ext cx="7243200" cy="243900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u="none">
                  <a:solidFill>
                    <a:srgbClr val="762d2b"/>
                  </a:solidFill>
                  <a:effectLst/>
                  <a:uFillTx/>
                  <a:latin typeface="Montserrat Light"/>
                  <a:ea typeface="DejaVu Sans"/>
                </a:rPr>
                <a:t>Il est possible de réaliser une architecture à N niveaux en délégant des traitements à des sous-serveurs masqués au client. Cela permet de segmenter l'utilisation de ressources ou services et leur administration</a:t>
              </a:r>
              <a:endParaRPr b="0" lang="en-US" sz="2400" strike="noStrike" u="none">
                <a:solidFill>
                  <a:srgbClr val="000000"/>
                </a:solidFill>
                <a:effectLst/>
                <a:uFillTx/>
                <a:latin typeface="FiraCode Nerd Font Propo"/>
              </a:endParaRPr>
            </a:p>
          </p:txBody>
        </p:sp>
        <p:pic>
          <p:nvPicPr>
            <p:cNvPr id="163" name="Picture 8" descr=""/>
            <p:cNvPicPr/>
            <p:nvPr/>
          </p:nvPicPr>
          <p:blipFill>
            <a:blip r:embed="rId2"/>
            <a:stretch/>
          </p:blipFill>
          <p:spPr>
            <a:xfrm>
              <a:off x="9326520" y="7293600"/>
              <a:ext cx="504360" cy="662400"/>
            </a:xfrm>
            <a:prstGeom prst="rect">
              <a:avLst/>
            </a:prstGeom>
            <a:noFill/>
            <a:ln w="0">
              <a:noFill/>
            </a:ln>
          </p:spPr>
        </p:pic>
      </p:grpSp>
      <p:pic>
        <p:nvPicPr>
          <p:cNvPr id="164" name="Picture 9" descr=""/>
          <p:cNvPicPr/>
          <p:nvPr/>
        </p:nvPicPr>
        <p:blipFill>
          <a:blip r:embed="rId3"/>
          <a:stretch/>
        </p:blipFill>
        <p:spPr>
          <a:xfrm>
            <a:off x="10475640" y="3418560"/>
            <a:ext cx="7175160" cy="3874320"/>
          </a:xfrm>
          <a:prstGeom prst="rect">
            <a:avLst/>
          </a:prstGeom>
          <a:noFill/>
          <a:ln w="0">
            <a:noFill/>
          </a:ln>
        </p:spPr>
      </p:pic>
      <p:sp>
        <p:nvSpPr>
          <p:cNvPr id="165" name="TextBox 10"/>
          <p:cNvSpPr/>
          <p:nvPr/>
        </p:nvSpPr>
        <p:spPr>
          <a:xfrm>
            <a:off x="1028880" y="849600"/>
            <a:ext cx="15973200" cy="174636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DIFFÉRENTES ARCHITECTURES CLIENT/SERVEUR</a:t>
            </a:r>
            <a:endParaRPr b="0" lang="en-US" sz="6190" strike="noStrike" u="none">
              <a:solidFill>
                <a:srgbClr val="000000"/>
              </a:solidFill>
              <a:effectLst/>
              <a:uFillTx/>
              <a:latin typeface="FiraCode Nerd Font Propo"/>
            </a:endParaRPr>
          </a:p>
        </p:txBody>
      </p:sp>
      <p:sp>
        <p:nvSpPr>
          <p:cNvPr id="166" name="TextBox 11"/>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762d2b"/>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67" name="TextBox 12"/>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762d2b"/>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168" name="TextBox 3"/>
          <p:cNvSpPr/>
          <p:nvPr/>
        </p:nvSpPr>
        <p:spPr>
          <a:xfrm>
            <a:off x="2638800" y="2286000"/>
            <a:ext cx="12219840" cy="1600200"/>
          </a:xfrm>
          <a:prstGeom prst="rect">
            <a:avLst/>
          </a:prstGeom>
          <a:noFill/>
          <a:ln w="0">
            <a:noFill/>
          </a:ln>
        </p:spPr>
        <p:style>
          <a:lnRef idx="0"/>
          <a:fillRef idx="0"/>
          <a:effectRef idx="0"/>
          <a:fontRef idx="minor"/>
        </p:style>
        <p:txBody>
          <a:bodyPr lIns="0" rIns="0" tIns="0" bIns="0" anchor="t">
            <a:spAutoFit/>
          </a:bodyPr>
          <a:p>
            <a:pPr algn="ctr">
              <a:lnSpc>
                <a:spcPts val="12600"/>
              </a:lnSpc>
            </a:pPr>
            <a:r>
              <a:rPr b="0" lang="en-US" sz="9000" strike="noStrike" u="none">
                <a:solidFill>
                  <a:srgbClr val="ffffff"/>
                </a:solidFill>
                <a:effectLst/>
                <a:uFillTx/>
                <a:latin typeface="Gagalin"/>
                <a:ea typeface="DejaVu Sans"/>
              </a:rPr>
              <a:t>Les protocoles</a:t>
            </a:r>
            <a:endParaRPr b="0" lang="en-US" sz="9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284b"/>
        </a:solidFill>
      </p:bgPr>
    </p:bg>
    <p:spTree>
      <p:nvGrpSpPr>
        <p:cNvPr id="1" name=""/>
        <p:cNvGrpSpPr/>
        <p:nvPr/>
      </p:nvGrpSpPr>
      <p:grpSpPr>
        <a:xfrm>
          <a:off x="0" y="0"/>
          <a:ext cx="0" cy="0"/>
          <a:chOff x="0" y="0"/>
          <a:chExt cx="0" cy="0"/>
        </a:xfrm>
      </p:grpSpPr>
      <p:sp>
        <p:nvSpPr>
          <p:cNvPr id="169" name="TextBox 2"/>
          <p:cNvSpPr/>
          <p:nvPr/>
        </p:nvSpPr>
        <p:spPr>
          <a:xfrm>
            <a:off x="1028880" y="5445000"/>
            <a:ext cx="16229520" cy="146340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u="none">
                <a:solidFill>
                  <a:srgbClr val="efd77a"/>
                </a:solidFill>
                <a:effectLst/>
                <a:uFillTx/>
                <a:latin typeface="Montserrat Classic"/>
                <a:ea typeface="DejaVu Sans"/>
              </a:rPr>
              <a:t>Il en va de même pour l'envoi d'un courrier électronique ou lorsqu’un navigateur affiche une page d’un site web : la communication a alors lieu entre deux ordinateurs, et cette communication est possible parce qu’un ensemble de conventions sont respectées.</a:t>
            </a:r>
            <a:endParaRPr b="0" lang="en-US" sz="2400" strike="noStrike" u="none">
              <a:solidFill>
                <a:srgbClr val="ffffff"/>
              </a:solidFill>
              <a:effectLst/>
              <a:uFillTx/>
              <a:latin typeface="FiraCode Nerd Font Propo"/>
            </a:endParaRPr>
          </a:p>
        </p:txBody>
      </p:sp>
      <p:pic>
        <p:nvPicPr>
          <p:cNvPr id="170" name="Picture 3" descr=""/>
          <p:cNvPicPr/>
          <p:nvPr/>
        </p:nvPicPr>
        <p:blipFill>
          <a:blip r:embed="rId1"/>
          <a:stretch/>
        </p:blipFill>
        <p:spPr>
          <a:xfrm>
            <a:off x="11854800" y="1393920"/>
            <a:ext cx="2312280" cy="3195720"/>
          </a:xfrm>
          <a:prstGeom prst="rect">
            <a:avLst/>
          </a:prstGeom>
          <a:noFill/>
          <a:ln w="0">
            <a:noFill/>
          </a:ln>
        </p:spPr>
      </p:pic>
      <p:sp>
        <p:nvSpPr>
          <p:cNvPr id="171" name="TextBox 4"/>
          <p:cNvSpPr/>
          <p:nvPr/>
        </p:nvSpPr>
        <p:spPr>
          <a:xfrm>
            <a:off x="1028880" y="1066680"/>
            <a:ext cx="8793000" cy="126828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ffcc4d"/>
                </a:solidFill>
                <a:effectLst/>
                <a:uFillTx/>
                <a:latin typeface="Montserrat Classic Bold"/>
                <a:ea typeface="DejaVu Sans"/>
              </a:rPr>
              <a:t>DES CONVENTIONS AUX PROTOCOLES</a:t>
            </a:r>
            <a:endParaRPr b="0" lang="en-US" sz="4500" strike="noStrike" u="none">
              <a:solidFill>
                <a:srgbClr val="ffffff"/>
              </a:solidFill>
              <a:effectLst/>
              <a:uFillTx/>
              <a:latin typeface="FiraCode Nerd Font Propo"/>
            </a:endParaRPr>
          </a:p>
        </p:txBody>
      </p:sp>
      <p:pic>
        <p:nvPicPr>
          <p:cNvPr id="172" name="Picture 5" descr=""/>
          <p:cNvPicPr/>
          <p:nvPr/>
        </p:nvPicPr>
        <p:blipFill>
          <a:blip r:embed="rId2"/>
          <a:stretch/>
        </p:blipFill>
        <p:spPr>
          <a:xfrm>
            <a:off x="1028880" y="2992320"/>
            <a:ext cx="645480" cy="993600"/>
          </a:xfrm>
          <a:prstGeom prst="rect">
            <a:avLst/>
          </a:prstGeom>
          <a:noFill/>
          <a:ln w="0">
            <a:noFill/>
          </a:ln>
        </p:spPr>
      </p:pic>
      <p:sp>
        <p:nvSpPr>
          <p:cNvPr id="173" name="TextBox 6"/>
          <p:cNvSpPr/>
          <p:nvPr/>
        </p:nvSpPr>
        <p:spPr>
          <a:xfrm>
            <a:off x="1887480" y="2897280"/>
            <a:ext cx="8154720" cy="146340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u="none">
                <a:solidFill>
                  <a:srgbClr val="efd77a"/>
                </a:solidFill>
                <a:effectLst/>
                <a:uFillTx/>
                <a:latin typeface="Montserrat Light"/>
                <a:ea typeface="DejaVu Sans"/>
              </a:rPr>
              <a:t>Exemple lors de l'envoi d'un courrier postal :</a:t>
            </a:r>
            <a:endParaRPr b="0" lang="en-US" sz="2400" strike="noStrike" u="none">
              <a:solidFill>
                <a:srgbClr val="ffffff"/>
              </a:solidFill>
              <a:effectLst/>
              <a:uFillTx/>
              <a:latin typeface="FiraCode Nerd Font Propo"/>
            </a:endParaRPr>
          </a:p>
          <a:p>
            <a:pPr algn="just">
              <a:lnSpc>
                <a:spcPts val="3841"/>
              </a:lnSpc>
              <a:tabLst>
                <a:tab algn="l" pos="0"/>
              </a:tabLst>
            </a:pPr>
            <a:r>
              <a:rPr b="0" lang="en-US" sz="2400" spc="43" strike="noStrike" u="none">
                <a:solidFill>
                  <a:srgbClr val="efd77a"/>
                </a:solidFill>
                <a:effectLst/>
                <a:uFillTx/>
                <a:latin typeface="Montserrat Light"/>
                <a:ea typeface="DejaVu Sans"/>
              </a:rPr>
              <a:t>Quelles sont les conventions respectées par les différent acteurs ?</a:t>
            </a:r>
            <a:endParaRPr b="0" lang="en-US" sz="2400" strike="noStrike" u="none">
              <a:solidFill>
                <a:srgbClr val="ffffff"/>
              </a:solidFill>
              <a:effectLst/>
              <a:uFillTx/>
              <a:latin typeface="FiraCode Nerd Font Propo"/>
            </a:endParaRPr>
          </a:p>
        </p:txBody>
      </p:sp>
      <p:grpSp>
        <p:nvGrpSpPr>
          <p:cNvPr id="174" name="Group 7"/>
          <p:cNvGrpSpPr/>
          <p:nvPr/>
        </p:nvGrpSpPr>
        <p:grpSpPr>
          <a:xfrm>
            <a:off x="1028880" y="7860960"/>
            <a:ext cx="7482600" cy="1463040"/>
            <a:chOff x="1028880" y="7860960"/>
            <a:chExt cx="7482600" cy="1463040"/>
          </a:xfrm>
        </p:grpSpPr>
        <p:sp>
          <p:nvSpPr>
            <p:cNvPr id="175" name="TextBox 8"/>
            <p:cNvSpPr/>
            <p:nvPr/>
          </p:nvSpPr>
          <p:spPr>
            <a:xfrm>
              <a:off x="2103840" y="7860960"/>
              <a:ext cx="6407640" cy="146304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u="none">
                  <a:solidFill>
                    <a:srgbClr val="efd77a"/>
                  </a:solidFill>
                  <a:effectLst/>
                  <a:uFillTx/>
                  <a:latin typeface="Montserrat Light"/>
                  <a:ea typeface="DejaVu Sans"/>
                </a:rPr>
                <a:t>Pour des conventions de communication entre machines, on utilise le terme </a:t>
              </a:r>
              <a:r>
                <a:rPr b="0" lang="en-US" sz="2400" spc="43" strike="noStrike" u="none">
                  <a:solidFill>
                    <a:srgbClr val="efd77a"/>
                  </a:solidFill>
                  <a:effectLst/>
                  <a:uFillTx/>
                  <a:latin typeface="Montserrat Light Bold"/>
                  <a:ea typeface="DejaVu Sans"/>
                </a:rPr>
                <a:t>"protocole"</a:t>
              </a:r>
              <a:endParaRPr b="0" lang="en-US" sz="2400" strike="noStrike" u="none">
                <a:solidFill>
                  <a:srgbClr val="ffffff"/>
                </a:solidFill>
                <a:effectLst/>
                <a:uFillTx/>
                <a:latin typeface="FiraCode Nerd Font Propo"/>
              </a:endParaRPr>
            </a:p>
          </p:txBody>
        </p:sp>
        <p:pic>
          <p:nvPicPr>
            <p:cNvPr id="176" name="Picture 9" descr=""/>
            <p:cNvPicPr/>
            <p:nvPr/>
          </p:nvPicPr>
          <p:blipFill>
            <a:blip r:embed="rId3"/>
            <a:stretch/>
          </p:blipFill>
          <p:spPr>
            <a:xfrm>
              <a:off x="1028880" y="7932600"/>
              <a:ext cx="933120" cy="637560"/>
            </a:xfrm>
            <a:prstGeom prst="rect">
              <a:avLst/>
            </a:prstGeom>
            <a:noFill/>
            <a:ln w="0">
              <a:noFill/>
            </a:ln>
          </p:spPr>
        </p:pic>
      </p:grpSp>
      <p:sp>
        <p:nvSpPr>
          <p:cNvPr id="177" name="TextBox 10"/>
          <p:cNvSpPr/>
          <p:nvPr/>
        </p:nvSpPr>
        <p:spPr>
          <a:xfrm>
            <a:off x="10850400" y="7837200"/>
            <a:ext cx="6407640" cy="1463400"/>
          </a:xfrm>
          <a:prstGeom prst="rect">
            <a:avLst/>
          </a:prstGeom>
          <a:noFill/>
          <a:ln w="0">
            <a:noFill/>
          </a:ln>
        </p:spPr>
        <p:style>
          <a:lnRef idx="0"/>
          <a:fillRef idx="0"/>
          <a:effectRef idx="0"/>
          <a:fontRef idx="minor"/>
        </p:style>
        <p:txBody>
          <a:bodyPr lIns="0" rIns="0" tIns="0" bIns="0" anchor="t">
            <a:spAutoFit/>
          </a:bodyPr>
          <a:p>
            <a:pPr algn="just">
              <a:lnSpc>
                <a:spcPts val="3841"/>
              </a:lnSpc>
            </a:pPr>
            <a:r>
              <a:rPr b="0" lang="en-US" sz="2400" spc="43" strike="noStrike" u="none">
                <a:solidFill>
                  <a:srgbClr val="efd77a"/>
                </a:solidFill>
                <a:effectLst/>
                <a:uFillTx/>
                <a:latin typeface="Montserrat Light"/>
                <a:ea typeface="DejaVu Sans"/>
              </a:rPr>
              <a:t>Dans une architecture client/serveur, le serveur joue le rôle de "La Poste" entre les clients</a:t>
            </a:r>
            <a:endParaRPr b="0" lang="en-US" sz="2400" strike="noStrike" u="none">
              <a:solidFill>
                <a:srgbClr val="ffffff"/>
              </a:solidFill>
              <a:effectLst/>
              <a:uFillTx/>
              <a:latin typeface="FiraCode Nerd Font Propo"/>
            </a:endParaRPr>
          </a:p>
        </p:txBody>
      </p:sp>
      <p:pic>
        <p:nvPicPr>
          <p:cNvPr id="178" name="Picture 11" descr=""/>
          <p:cNvPicPr/>
          <p:nvPr/>
        </p:nvPicPr>
        <p:blipFill>
          <a:blip r:embed="rId4"/>
          <a:stretch/>
        </p:blipFill>
        <p:spPr>
          <a:xfrm>
            <a:off x="10042920" y="7932600"/>
            <a:ext cx="652680" cy="856800"/>
          </a:xfrm>
          <a:prstGeom prst="rect">
            <a:avLst/>
          </a:prstGeom>
          <a:noFill/>
          <a:ln w="0">
            <a:noFill/>
          </a:ln>
        </p:spPr>
      </p:pic>
      <p:sp>
        <p:nvSpPr>
          <p:cNvPr id="179" name="AutoShape 12"/>
          <p:cNvSpPr/>
          <p:nvPr/>
        </p:nvSpPr>
        <p:spPr>
          <a:xfrm>
            <a:off x="17722800" y="4357440"/>
            <a:ext cx="8280" cy="2358000"/>
          </a:xfrm>
          <a:prstGeom prst="rect">
            <a:avLst/>
          </a:prstGeom>
          <a:solidFill>
            <a:srgbClr val="ffcc4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180" name="TextBox 1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ffcc4d"/>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181" name="TextBox 1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ffcc4d"/>
                </a:solidFill>
                <a:effectLst/>
                <a:uFillTx/>
                <a:latin typeface="Montserrat Light"/>
                <a:ea typeface="DejaVu Sans"/>
              </a:rPr>
              <a:t>PROTOCOLES</a:t>
            </a:r>
            <a:endParaRPr b="0" lang="en-US" sz="100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pic>
        <p:nvPicPr>
          <p:cNvPr id="182" name="Picture 2" descr=""/>
          <p:cNvPicPr/>
          <p:nvPr/>
        </p:nvPicPr>
        <p:blipFill>
          <a:blip r:embed="rId1"/>
          <a:stretch/>
        </p:blipFill>
        <p:spPr>
          <a:xfrm>
            <a:off x="10242360" y="1028880"/>
            <a:ext cx="7015680" cy="5977080"/>
          </a:xfrm>
          <a:prstGeom prst="rect">
            <a:avLst/>
          </a:prstGeom>
          <a:noFill/>
          <a:ln w="0">
            <a:noFill/>
          </a:ln>
        </p:spPr>
      </p:pic>
      <p:sp>
        <p:nvSpPr>
          <p:cNvPr id="183" name="TextBox 3"/>
          <p:cNvSpPr/>
          <p:nvPr/>
        </p:nvSpPr>
        <p:spPr>
          <a:xfrm>
            <a:off x="1028880" y="866880"/>
            <a:ext cx="532800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14284b"/>
                </a:solidFill>
                <a:effectLst/>
                <a:uFillTx/>
                <a:latin typeface="Open Sans Extra Bold"/>
                <a:ea typeface="DejaVu Sans"/>
              </a:rPr>
              <a:t>Internet</a:t>
            </a:r>
            <a:endParaRPr b="0" lang="en-US" sz="9000" strike="noStrike" u="none">
              <a:solidFill>
                <a:srgbClr val="000000"/>
              </a:solidFill>
              <a:effectLst/>
              <a:uFillTx/>
              <a:latin typeface="FiraCode Nerd Font Propo"/>
            </a:endParaRPr>
          </a:p>
        </p:txBody>
      </p:sp>
      <p:sp>
        <p:nvSpPr>
          <p:cNvPr id="184" name="TextBox 4"/>
          <p:cNvSpPr/>
          <p:nvPr/>
        </p:nvSpPr>
        <p:spPr>
          <a:xfrm>
            <a:off x="1028880" y="2837160"/>
            <a:ext cx="7198560" cy="146412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u="none">
                <a:solidFill>
                  <a:srgbClr val="14284b"/>
                </a:solidFill>
                <a:effectLst/>
                <a:uFillTx/>
                <a:latin typeface="Montserrat Classic"/>
                <a:ea typeface="DejaVu Sans"/>
              </a:rPr>
              <a:t>Internet est un réseau mondial regroupant un ensemble de sous-réseaux non-homogènes d'architectures et de technologies différentes.</a:t>
            </a:r>
            <a:endParaRPr b="0" lang="en-US" sz="2400" strike="noStrike" u="none">
              <a:solidFill>
                <a:srgbClr val="000000"/>
              </a:solidFill>
              <a:effectLst/>
              <a:uFillTx/>
              <a:latin typeface="FiraCode Nerd Font Propo"/>
            </a:endParaRPr>
          </a:p>
        </p:txBody>
      </p:sp>
      <p:sp>
        <p:nvSpPr>
          <p:cNvPr id="185" name="TextBox 5"/>
          <p:cNvSpPr/>
          <p:nvPr/>
        </p:nvSpPr>
        <p:spPr>
          <a:xfrm>
            <a:off x="1028880" y="5548680"/>
            <a:ext cx="7198560" cy="17060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14284b"/>
                </a:solidFill>
                <a:effectLst/>
                <a:uFillTx/>
                <a:latin typeface="Montserrat Light"/>
                <a:ea typeface="DejaVu Sans"/>
              </a:rPr>
              <a:t>Internet est donc bien plus qu'un réseau... c'est un réseau de réseaux !</a:t>
            </a:r>
            <a:endParaRPr b="0" lang="en-US" sz="2100" strike="noStrike" u="none">
              <a:solidFill>
                <a:srgbClr val="000000"/>
              </a:solidFill>
              <a:effectLst/>
              <a:uFillTx/>
              <a:latin typeface="FiraCode Nerd Font Propo"/>
            </a:endParaRPr>
          </a:p>
          <a:p>
            <a:pPr algn="just">
              <a:lnSpc>
                <a:spcPts val="3359"/>
              </a:lnSpc>
              <a:tabLst>
                <a:tab algn="l" pos="0"/>
              </a:tabLst>
            </a:pPr>
            <a:r>
              <a:rPr b="0" lang="en-US" sz="2100" spc="37" strike="noStrike" u="none">
                <a:solidFill>
                  <a:srgbClr val="14284b"/>
                </a:solidFill>
                <a:effectLst/>
                <a:uFillTx/>
                <a:latin typeface="Montserrat Light"/>
                <a:ea typeface="DejaVu Sans"/>
              </a:rPr>
              <a:t>Son nom vient d'ailleurs d' "inter-network" qui décrit bien cette idée.</a:t>
            </a:r>
            <a:endParaRPr b="0" lang="en-US" sz="2100" strike="noStrike" u="none">
              <a:solidFill>
                <a:srgbClr val="000000"/>
              </a:solidFill>
              <a:effectLst/>
              <a:uFillTx/>
              <a:latin typeface="FiraCode Nerd Font Propo"/>
            </a:endParaRPr>
          </a:p>
        </p:txBody>
      </p:sp>
      <p:pic>
        <p:nvPicPr>
          <p:cNvPr id="186" name="Picture 6" descr=""/>
          <p:cNvPicPr/>
          <p:nvPr/>
        </p:nvPicPr>
        <p:blipFill>
          <a:blip r:embed="rId2"/>
          <a:stretch/>
        </p:blipFill>
        <p:spPr>
          <a:xfrm>
            <a:off x="228600" y="5715000"/>
            <a:ext cx="489960" cy="643320"/>
          </a:xfrm>
          <a:prstGeom prst="rect">
            <a:avLst/>
          </a:prstGeom>
          <a:noFill/>
          <a:ln w="0">
            <a:noFill/>
          </a:ln>
        </p:spPr>
      </p:pic>
      <p:sp>
        <p:nvSpPr>
          <p:cNvPr id="187" name="TextBox 7"/>
          <p:cNvSpPr/>
          <p:nvPr/>
        </p:nvSpPr>
        <p:spPr>
          <a:xfrm>
            <a:off x="1944360" y="7846560"/>
            <a:ext cx="7198560" cy="1279800"/>
          </a:xfrm>
          <a:prstGeom prst="rect">
            <a:avLst/>
          </a:prstGeom>
          <a:noFill/>
          <a:ln w="0">
            <a:noFill/>
          </a:ln>
        </p:spPr>
        <p:style>
          <a:lnRef idx="0"/>
          <a:fillRef idx="0"/>
          <a:effectRef idx="0"/>
          <a:fontRef idx="minor"/>
        </p:style>
        <p:txBody>
          <a:bodyPr lIns="0" rIns="0" tIns="0" bIns="0" anchor="t">
            <a:spAutoFit/>
          </a:bodyPr>
          <a:p>
            <a:pPr algn="just">
              <a:lnSpc>
                <a:spcPts val="3359"/>
              </a:lnSpc>
              <a:tabLst>
                <a:tab algn="l" pos="0"/>
              </a:tabLst>
            </a:pPr>
            <a:r>
              <a:rPr b="0" lang="en-US" sz="2100" spc="37" strike="noStrike" u="none">
                <a:solidFill>
                  <a:srgbClr val="14284b"/>
                </a:solidFill>
                <a:effectLst/>
                <a:uFillTx/>
                <a:latin typeface="Montserrat Light"/>
                <a:ea typeface="DejaVu Sans"/>
              </a:rPr>
              <a:t>Comment faire alors pour permettre la communication entre des entités de réseaux très différents et n'utilisant pas les mêmes technologies ? </a:t>
            </a:r>
            <a:endParaRPr b="0" lang="en-US" sz="2100" strike="noStrike" u="none">
              <a:solidFill>
                <a:srgbClr val="000000"/>
              </a:solidFill>
              <a:effectLst/>
              <a:uFillTx/>
              <a:latin typeface="FiraCode Nerd Font Propo"/>
            </a:endParaRPr>
          </a:p>
        </p:txBody>
      </p:sp>
      <p:pic>
        <p:nvPicPr>
          <p:cNvPr id="188" name="Picture 8" descr=""/>
          <p:cNvPicPr/>
          <p:nvPr/>
        </p:nvPicPr>
        <p:blipFill>
          <a:blip r:embed="rId3"/>
          <a:stretch/>
        </p:blipFill>
        <p:spPr>
          <a:xfrm>
            <a:off x="1028880" y="7922880"/>
            <a:ext cx="645480" cy="993600"/>
          </a:xfrm>
          <a:prstGeom prst="rect">
            <a:avLst/>
          </a:prstGeom>
          <a:noFill/>
          <a:ln w="0">
            <a:noFill/>
          </a:ln>
        </p:spPr>
      </p:pic>
      <p:sp>
        <p:nvSpPr>
          <p:cNvPr id="189" name="AutoShape 9"/>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190" name="TextBox 10"/>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91" name="TextBox 11"/>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bd4f6"/>
        </a:solidFill>
      </p:bgPr>
    </p:bg>
    <p:spTree>
      <p:nvGrpSpPr>
        <p:cNvPr id="1" name=""/>
        <p:cNvGrpSpPr/>
        <p:nvPr/>
      </p:nvGrpSpPr>
      <p:grpSpPr>
        <a:xfrm>
          <a:off x="0" y="0"/>
          <a:ext cx="0" cy="0"/>
          <a:chOff x="0" y="0"/>
          <a:chExt cx="0" cy="0"/>
        </a:xfrm>
      </p:grpSpPr>
      <p:pic>
        <p:nvPicPr>
          <p:cNvPr id="192" name="Picture 2" descr=""/>
          <p:cNvPicPr/>
          <p:nvPr/>
        </p:nvPicPr>
        <p:blipFill>
          <a:blip r:embed="rId1"/>
          <a:stretch/>
        </p:blipFill>
        <p:spPr>
          <a:xfrm>
            <a:off x="9822600" y="2113920"/>
            <a:ext cx="6071760" cy="7143480"/>
          </a:xfrm>
          <a:prstGeom prst="rect">
            <a:avLst/>
          </a:prstGeom>
          <a:noFill/>
          <a:ln w="0">
            <a:noFill/>
          </a:ln>
        </p:spPr>
      </p:pic>
      <p:grpSp>
        <p:nvGrpSpPr>
          <p:cNvPr id="193" name="Group 3"/>
          <p:cNvGrpSpPr/>
          <p:nvPr/>
        </p:nvGrpSpPr>
        <p:grpSpPr>
          <a:xfrm>
            <a:off x="15622920" y="2831760"/>
            <a:ext cx="694800" cy="5889600"/>
            <a:chOff x="15622920" y="2831760"/>
            <a:chExt cx="694800" cy="5889600"/>
          </a:xfrm>
        </p:grpSpPr>
        <p:sp>
          <p:nvSpPr>
            <p:cNvPr id="194" name="Freeform 4"/>
            <p:cNvSpPr/>
            <p:nvPr/>
          </p:nvSpPr>
          <p:spPr>
            <a:xfrm rot="5400000">
              <a:off x="13025520" y="5429160"/>
              <a:ext cx="5889600" cy="694800"/>
            </a:xfrm>
            <a:custGeom>
              <a:avLst/>
              <a:gdLst>
                <a:gd name="textAreaLeft" fmla="*/ 0 w 5889600"/>
                <a:gd name="textAreaRight" fmla="*/ 5890320 w 5889600"/>
                <a:gd name="textAreaTop" fmla="*/ 0 h 694800"/>
                <a:gd name="textAreaBottom" fmla="*/ 695520 h 694800"/>
              </a:gdLst>
              <a:ahLst/>
              <a:rect l="textAreaLeft" t="textAreaTop" r="textAreaRight" b="textAreaBottom"/>
              <a:pathLst>
                <a:path w="3676711" h="434340">
                  <a:moveTo>
                    <a:pt x="3658931" y="187960"/>
                  </a:moveTo>
                  <a:lnTo>
                    <a:pt x="3397311" y="11430"/>
                  </a:lnTo>
                  <a:cubicBezTo>
                    <a:pt x="3379531" y="0"/>
                    <a:pt x="3356671" y="3810"/>
                    <a:pt x="3343971" y="21590"/>
                  </a:cubicBezTo>
                  <a:cubicBezTo>
                    <a:pt x="3332541" y="39370"/>
                    <a:pt x="3336351" y="62230"/>
                    <a:pt x="3354131" y="74930"/>
                  </a:cubicBezTo>
                  <a:lnTo>
                    <a:pt x="3512881" y="181610"/>
                  </a:lnTo>
                  <a:lnTo>
                    <a:pt x="0" y="181610"/>
                  </a:lnTo>
                  <a:lnTo>
                    <a:pt x="0" y="257810"/>
                  </a:lnTo>
                  <a:lnTo>
                    <a:pt x="3512881" y="257810"/>
                  </a:lnTo>
                  <a:lnTo>
                    <a:pt x="3354131" y="364490"/>
                  </a:lnTo>
                  <a:cubicBezTo>
                    <a:pt x="3336351" y="375920"/>
                    <a:pt x="3332541" y="400050"/>
                    <a:pt x="3343971" y="417830"/>
                  </a:cubicBezTo>
                  <a:cubicBezTo>
                    <a:pt x="3351591" y="429260"/>
                    <a:pt x="3363021" y="434340"/>
                    <a:pt x="3375721" y="434340"/>
                  </a:cubicBezTo>
                  <a:cubicBezTo>
                    <a:pt x="3383341" y="434340"/>
                    <a:pt x="3390961" y="431800"/>
                    <a:pt x="3397311" y="427990"/>
                  </a:cubicBezTo>
                  <a:lnTo>
                    <a:pt x="3660201" y="251460"/>
                  </a:lnTo>
                  <a:cubicBezTo>
                    <a:pt x="3670361" y="243840"/>
                    <a:pt x="3676711" y="232410"/>
                    <a:pt x="3676711" y="219710"/>
                  </a:cubicBezTo>
                  <a:cubicBezTo>
                    <a:pt x="3676711" y="207010"/>
                    <a:pt x="3670361" y="195580"/>
                    <a:pt x="3658931" y="187960"/>
                  </a:cubicBezTo>
                  <a:close/>
                </a:path>
              </a:pathLst>
            </a:cu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grpSp>
      <p:sp>
        <p:nvSpPr>
          <p:cNvPr id="195" name="TextBox 5"/>
          <p:cNvSpPr/>
          <p:nvPr/>
        </p:nvSpPr>
        <p:spPr>
          <a:xfrm>
            <a:off x="1028880" y="1066680"/>
            <a:ext cx="8793000" cy="126900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3e484f"/>
                </a:solidFill>
                <a:effectLst/>
                <a:uFillTx/>
                <a:latin typeface="Montserrat Classic Bold"/>
                <a:ea typeface="DejaVu Sans"/>
              </a:rPr>
              <a:t>LE MODELE OSI :  SÉPARER LES COUCHES RÉSEAU</a:t>
            </a:r>
            <a:endParaRPr b="0" lang="en-US" sz="4500" strike="noStrike" u="none">
              <a:solidFill>
                <a:srgbClr val="000000"/>
              </a:solidFill>
              <a:effectLst/>
              <a:uFillTx/>
              <a:latin typeface="FiraCode Nerd Font Propo"/>
            </a:endParaRPr>
          </a:p>
        </p:txBody>
      </p:sp>
      <p:sp>
        <p:nvSpPr>
          <p:cNvPr id="196" name="TextBox 6"/>
          <p:cNvSpPr/>
          <p:nvPr/>
        </p:nvSpPr>
        <p:spPr>
          <a:xfrm>
            <a:off x="16190280" y="4229280"/>
            <a:ext cx="1211040" cy="73116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1" strike="noStrike" u="none">
                <a:solidFill>
                  <a:srgbClr val="762d2b"/>
                </a:solidFill>
                <a:effectLst/>
                <a:uFillTx/>
                <a:latin typeface="Montserrat Light Bold"/>
                <a:ea typeface="DejaVu Sans"/>
              </a:rPr>
              <a:t>Sens de parcours</a:t>
            </a:r>
            <a:endParaRPr b="0" lang="en-US" sz="1800" strike="noStrike" u="none">
              <a:solidFill>
                <a:srgbClr val="000000"/>
              </a:solidFill>
              <a:effectLst/>
              <a:uFillTx/>
              <a:latin typeface="FiraCode Nerd Font Propo"/>
            </a:endParaRPr>
          </a:p>
        </p:txBody>
      </p:sp>
      <p:grpSp>
        <p:nvGrpSpPr>
          <p:cNvPr id="197" name="Group 7"/>
          <p:cNvGrpSpPr/>
          <p:nvPr/>
        </p:nvGrpSpPr>
        <p:grpSpPr>
          <a:xfrm>
            <a:off x="1028880" y="7380000"/>
            <a:ext cx="8114040" cy="1280520"/>
            <a:chOff x="1028880" y="7380000"/>
            <a:chExt cx="8114040" cy="1280520"/>
          </a:xfrm>
        </p:grpSpPr>
        <p:sp>
          <p:nvSpPr>
            <p:cNvPr id="198" name="TextBox 8"/>
            <p:cNvSpPr/>
            <p:nvPr/>
          </p:nvSpPr>
          <p:spPr>
            <a:xfrm>
              <a:off x="2010960" y="7380000"/>
              <a:ext cx="7131960" cy="128052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020b14"/>
                  </a:solidFill>
                  <a:effectLst/>
                  <a:uFillTx/>
                  <a:latin typeface="Montserrat Light"/>
                  <a:ea typeface="DejaVu Sans"/>
                </a:rPr>
                <a:t>Le modèle OSI est un modèle théorique utile pour segmenter les couches réseau.</a:t>
              </a:r>
              <a:endParaRPr b="0" lang="en-US" sz="2100" strike="noStrike" u="none">
                <a:solidFill>
                  <a:srgbClr val="000000"/>
                </a:solidFill>
                <a:effectLst/>
                <a:uFillTx/>
                <a:latin typeface="FiraCode Nerd Font Propo"/>
              </a:endParaRPr>
            </a:p>
            <a:p>
              <a:pPr algn="just">
                <a:lnSpc>
                  <a:spcPts val="3359"/>
                </a:lnSpc>
              </a:pPr>
              <a:r>
                <a:rPr b="0" lang="en-US" sz="2100" spc="37" strike="noStrike" u="none">
                  <a:solidFill>
                    <a:srgbClr val="020b14"/>
                  </a:solidFill>
                  <a:effectLst/>
                  <a:uFillTx/>
                  <a:latin typeface="Montserrat Light"/>
                  <a:ea typeface="DejaVu Sans"/>
                </a:rPr>
                <a:t>En pratique, on utilise principalement le modèle TCP/IP</a:t>
              </a:r>
              <a:endParaRPr b="0" lang="en-US" sz="2100" strike="noStrike" u="none">
                <a:solidFill>
                  <a:srgbClr val="000000"/>
                </a:solidFill>
                <a:effectLst/>
                <a:uFillTx/>
                <a:latin typeface="FiraCode Nerd Font Propo"/>
              </a:endParaRPr>
            </a:p>
          </p:txBody>
        </p:sp>
        <p:pic>
          <p:nvPicPr>
            <p:cNvPr id="199" name="Picture 9" descr=""/>
            <p:cNvPicPr/>
            <p:nvPr/>
          </p:nvPicPr>
          <p:blipFill>
            <a:blip r:embed="rId2"/>
            <a:stretch/>
          </p:blipFill>
          <p:spPr>
            <a:xfrm>
              <a:off x="1028880" y="7437240"/>
              <a:ext cx="652680" cy="856800"/>
            </a:xfrm>
            <a:prstGeom prst="rect">
              <a:avLst/>
            </a:prstGeom>
            <a:noFill/>
            <a:ln w="0">
              <a:noFill/>
            </a:ln>
          </p:spPr>
        </p:pic>
      </p:grpSp>
      <p:sp>
        <p:nvSpPr>
          <p:cNvPr id="200" name="TextBox 10"/>
          <p:cNvSpPr/>
          <p:nvPr/>
        </p:nvSpPr>
        <p:spPr>
          <a:xfrm>
            <a:off x="1028880" y="3103920"/>
            <a:ext cx="6824880" cy="2986200"/>
          </a:xfrm>
          <a:prstGeom prst="rect">
            <a:avLst/>
          </a:prstGeom>
          <a:noFill/>
          <a:ln w="0">
            <a:noFill/>
          </a:ln>
        </p:spPr>
        <p:style>
          <a:lnRef idx="0"/>
          <a:fillRef idx="0"/>
          <a:effectRef idx="0"/>
          <a:fontRef idx="minor"/>
        </p:style>
        <p:txBody>
          <a:bodyPr lIns="0" rIns="0" tIns="0" bIns="0" anchor="t">
            <a:spAutoFit/>
          </a:bodyPr>
          <a:p>
            <a:pPr marL="1360080" indent="-1360080" algn="just">
              <a:lnSpc>
                <a:spcPts val="3359"/>
              </a:lnSpc>
              <a:tabLst>
                <a:tab algn="l" pos="0"/>
              </a:tabLst>
            </a:pPr>
            <a:r>
              <a:rPr b="0" lang="en-US" sz="2100" spc="37" strike="noStrike" u="none">
                <a:solidFill>
                  <a:srgbClr val="020b14"/>
                </a:solidFill>
                <a:effectLst/>
                <a:uFillTx/>
                <a:latin typeface="Montserrat Classic"/>
                <a:ea typeface="DejaVu Sans"/>
              </a:rPr>
              <a:t>Le modèle OSI est une norme précisant comment les machines doivent communiquer entre elles.</a:t>
            </a:r>
            <a:endParaRPr b="0" lang="en-US" sz="2100" strike="noStrike" u="none">
              <a:solidFill>
                <a:srgbClr val="000000"/>
              </a:solidFill>
              <a:effectLst/>
              <a:uFillTx/>
              <a:latin typeface="FiraCode Nerd Font Propo"/>
            </a:endParaRPr>
          </a:p>
          <a:p>
            <a:pPr marL="1360080" indent="-1360080" algn="just">
              <a:lnSpc>
                <a:spcPts val="3359"/>
              </a:lnSpc>
              <a:tabLst>
                <a:tab algn="l" pos="0"/>
              </a:tabLst>
            </a:pPr>
            <a:r>
              <a:rPr b="0" lang="en-US" sz="2100" spc="37" strike="noStrike" u="none">
                <a:solidFill>
                  <a:srgbClr val="020b14"/>
                </a:solidFill>
                <a:effectLst/>
                <a:uFillTx/>
                <a:latin typeface="Montserrat Classic"/>
                <a:ea typeface="DejaVu Sans"/>
              </a:rPr>
              <a:t>C'est un modèle de </a:t>
            </a:r>
            <a:r>
              <a:rPr b="0" lang="en-US" sz="2100" spc="37" strike="noStrike" u="none">
                <a:solidFill>
                  <a:srgbClr val="020b14"/>
                </a:solidFill>
                <a:effectLst/>
                <a:uFillTx/>
                <a:latin typeface="Montserrat Classic Bold"/>
                <a:ea typeface="DejaVu Sans"/>
              </a:rPr>
              <a:t>7 couches indépendantes</a:t>
            </a:r>
            <a:r>
              <a:rPr b="0" lang="en-US" sz="2100" spc="37" strike="noStrike" u="none">
                <a:solidFill>
                  <a:srgbClr val="020b14"/>
                </a:solidFill>
                <a:effectLst/>
                <a:uFillTx/>
                <a:latin typeface="Montserrat Classic"/>
                <a:ea typeface="DejaVu Sans"/>
              </a:rPr>
              <a:t>, ayant chacune un rôle particulier.</a:t>
            </a:r>
            <a:endParaRPr b="0" lang="en-US" sz="2100" strike="noStrike" u="none">
              <a:solidFill>
                <a:srgbClr val="000000"/>
              </a:solidFill>
              <a:effectLst/>
              <a:uFillTx/>
              <a:latin typeface="FiraCode Nerd Font Propo"/>
            </a:endParaRPr>
          </a:p>
          <a:p>
            <a:pPr marL="1360080" indent="-1360080" algn="just">
              <a:lnSpc>
                <a:spcPts val="3359"/>
              </a:lnSpc>
              <a:tabLst>
                <a:tab algn="l" pos="0"/>
              </a:tabLst>
            </a:pPr>
            <a:r>
              <a:rPr b="0" lang="en-US" sz="2100" spc="37" strike="noStrike" u="none">
                <a:solidFill>
                  <a:srgbClr val="020b14"/>
                </a:solidFill>
                <a:effectLst/>
                <a:uFillTx/>
                <a:latin typeface="Montserrat Classic"/>
                <a:ea typeface="DejaVu Sans"/>
              </a:rPr>
              <a:t>Chaque couche ne peut </a:t>
            </a:r>
            <a:r>
              <a:rPr b="0" lang="en-US" sz="2100" spc="37" strike="noStrike" u="none">
                <a:solidFill>
                  <a:srgbClr val="020b14"/>
                </a:solidFill>
                <a:effectLst/>
                <a:uFillTx/>
                <a:latin typeface="Montserrat Classic Bold"/>
                <a:ea typeface="DejaVu Sans"/>
              </a:rPr>
              <a:t>communiquer qu'avec une couche adjacente.</a:t>
            </a:r>
            <a:endParaRPr b="0" lang="en-US" sz="2100" strike="noStrike" u="none">
              <a:solidFill>
                <a:srgbClr val="000000"/>
              </a:solidFill>
              <a:effectLst/>
              <a:uFillTx/>
              <a:latin typeface="FiraCode Nerd Font Propo"/>
            </a:endParaRPr>
          </a:p>
        </p:txBody>
      </p:sp>
      <p:pic>
        <p:nvPicPr>
          <p:cNvPr id="201" name="Picture 11" descr=""/>
          <p:cNvPicPr/>
          <p:nvPr/>
        </p:nvPicPr>
        <p:blipFill>
          <a:blip r:embed="rId3"/>
          <a:stretch/>
        </p:blipFill>
        <p:spPr>
          <a:xfrm>
            <a:off x="0" y="3200400"/>
            <a:ext cx="933120" cy="637560"/>
          </a:xfrm>
          <a:prstGeom prst="rect">
            <a:avLst/>
          </a:prstGeom>
          <a:noFill/>
          <a:ln w="0">
            <a:noFill/>
          </a:ln>
        </p:spPr>
      </p:pic>
      <p:sp>
        <p:nvSpPr>
          <p:cNvPr id="202" name="AutoShape 1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03" name="TextBox 1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04" name="TextBox 1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92f"/>
        </a:solidFill>
      </p:bgPr>
    </p:bg>
    <p:spTree>
      <p:nvGrpSpPr>
        <p:cNvPr id="1" name=""/>
        <p:cNvGrpSpPr/>
        <p:nvPr/>
      </p:nvGrpSpPr>
      <p:grpSpPr>
        <a:xfrm>
          <a:off x="0" y="0"/>
          <a:ext cx="0" cy="0"/>
          <a:chOff x="0" y="0"/>
          <a:chExt cx="0" cy="0"/>
        </a:xfrm>
      </p:grpSpPr>
      <p:pic>
        <p:nvPicPr>
          <p:cNvPr id="205" name="Picture 2" descr=""/>
          <p:cNvPicPr/>
          <p:nvPr/>
        </p:nvPicPr>
        <p:blipFill>
          <a:blip r:embed="rId1"/>
          <a:stretch/>
        </p:blipFill>
        <p:spPr>
          <a:xfrm>
            <a:off x="9144000" y="1028880"/>
            <a:ext cx="8114400" cy="8362440"/>
          </a:xfrm>
          <a:prstGeom prst="rect">
            <a:avLst/>
          </a:prstGeom>
          <a:noFill/>
          <a:ln w="0">
            <a:noFill/>
          </a:ln>
        </p:spPr>
      </p:pic>
      <p:sp>
        <p:nvSpPr>
          <p:cNvPr id="206" name="TextBox 3"/>
          <p:cNvSpPr/>
          <p:nvPr/>
        </p:nvSpPr>
        <p:spPr>
          <a:xfrm>
            <a:off x="1028880" y="2602080"/>
            <a:ext cx="7112160" cy="2986200"/>
          </a:xfrm>
          <a:prstGeom prst="rect">
            <a:avLst/>
          </a:prstGeom>
          <a:noFill/>
          <a:ln w="0">
            <a:noFill/>
          </a:ln>
        </p:spPr>
        <p:style>
          <a:lnRef idx="0"/>
          <a:fillRef idx="0"/>
          <a:effectRef idx="0"/>
          <a:fontRef idx="minor"/>
        </p:style>
        <p:txBody>
          <a:bodyPr lIns="0" rIns="0" tIns="0" bIns="0" anchor="t">
            <a:spAutoFit/>
          </a:bodyPr>
          <a:p>
            <a:pPr marL="1360080" indent="-1360080" algn="just">
              <a:lnSpc>
                <a:spcPts val="3359"/>
              </a:lnSpc>
              <a:tabLst>
                <a:tab algn="l" pos="0"/>
              </a:tabLst>
            </a:pPr>
            <a:r>
              <a:rPr b="0" lang="en-US" sz="2100" spc="37" strike="noStrike" u="none">
                <a:solidFill>
                  <a:srgbClr val="ebebeb"/>
                </a:solidFill>
                <a:effectLst/>
                <a:uFillTx/>
                <a:latin typeface="Montserrat Classic"/>
                <a:ea typeface="DejaVu Sans"/>
              </a:rPr>
              <a:t>Le modèle TCP/IP est le modèle utilisé très majoritairement dans la pratique.</a:t>
            </a:r>
            <a:endParaRPr b="0" lang="en-US" sz="2100" strike="noStrike" u="none">
              <a:solidFill>
                <a:srgbClr val="ffffff"/>
              </a:solidFill>
              <a:effectLst/>
              <a:uFillTx/>
              <a:latin typeface="FiraCode Nerd Font Propo"/>
            </a:endParaRPr>
          </a:p>
          <a:p>
            <a:pPr marL="1360080" indent="-1360080" algn="just">
              <a:lnSpc>
                <a:spcPts val="3359"/>
              </a:lnSpc>
              <a:tabLst>
                <a:tab algn="l" pos="0"/>
              </a:tabLst>
            </a:pPr>
            <a:r>
              <a:rPr b="0" lang="en-US" sz="2100" spc="37" strike="noStrike" u="none">
                <a:solidFill>
                  <a:srgbClr val="ebebeb"/>
                </a:solidFill>
                <a:effectLst/>
                <a:uFillTx/>
                <a:latin typeface="Montserrat Classic"/>
                <a:ea typeface="DejaVu Sans"/>
              </a:rPr>
              <a:t>C'est un modèle de </a:t>
            </a:r>
            <a:r>
              <a:rPr b="0" lang="en-US" sz="2100" spc="37" strike="noStrike" u="none">
                <a:solidFill>
                  <a:srgbClr val="ebebeb"/>
                </a:solidFill>
                <a:effectLst/>
                <a:uFillTx/>
                <a:latin typeface="Montserrat Classic Bold"/>
                <a:ea typeface="DejaVu Sans"/>
              </a:rPr>
              <a:t>4 couches</a:t>
            </a:r>
            <a:r>
              <a:rPr b="0" lang="en-US" sz="2100" spc="37" strike="noStrike" u="none">
                <a:solidFill>
                  <a:srgbClr val="ebebeb"/>
                </a:solidFill>
                <a:effectLst/>
                <a:uFillTx/>
                <a:latin typeface="Montserrat Classic"/>
                <a:ea typeface="DejaVu Sans"/>
              </a:rPr>
              <a:t> fusionnant certaines des couches OSI.</a:t>
            </a:r>
            <a:endParaRPr b="0" lang="en-US" sz="2100" strike="noStrike" u="none">
              <a:solidFill>
                <a:srgbClr val="ffffff"/>
              </a:solidFill>
              <a:effectLst/>
              <a:uFillTx/>
              <a:latin typeface="FiraCode Nerd Font Propo"/>
            </a:endParaRPr>
          </a:p>
          <a:p>
            <a:pPr marL="1360080" indent="-1360080" algn="just">
              <a:lnSpc>
                <a:spcPts val="3359"/>
              </a:lnSpc>
              <a:tabLst>
                <a:tab algn="l" pos="0"/>
              </a:tabLst>
            </a:pPr>
            <a:r>
              <a:rPr b="0" lang="en-US" sz="2100" spc="37" strike="noStrike" u="none">
                <a:solidFill>
                  <a:srgbClr val="ebebeb"/>
                </a:solidFill>
                <a:effectLst/>
                <a:uFillTx/>
                <a:latin typeface="Montserrat Classic"/>
                <a:ea typeface="DejaVu Sans"/>
              </a:rPr>
              <a:t>Chaque couche possède </a:t>
            </a:r>
            <a:r>
              <a:rPr b="0" lang="en-US" sz="2100" spc="37" strike="noStrike" u="none">
                <a:solidFill>
                  <a:srgbClr val="ebebeb"/>
                </a:solidFill>
                <a:effectLst/>
                <a:uFillTx/>
                <a:latin typeface="Montserrat Classic Bold"/>
                <a:ea typeface="DejaVu Sans"/>
              </a:rPr>
              <a:t>ses propres protocoles</a:t>
            </a:r>
            <a:r>
              <a:rPr b="0" lang="en-US" sz="2100" spc="37" strike="noStrike" u="none">
                <a:solidFill>
                  <a:srgbClr val="ebebeb"/>
                </a:solidFill>
                <a:effectLst/>
                <a:uFillTx/>
                <a:latin typeface="Montserrat Classic"/>
                <a:ea typeface="DejaVu Sans"/>
              </a:rPr>
              <a:t> et peut être r</a:t>
            </a:r>
            <a:r>
              <a:rPr b="0" lang="en-US" sz="2100" spc="37" strike="noStrike" u="none">
                <a:solidFill>
                  <a:srgbClr val="ebebeb"/>
                </a:solidFill>
                <a:effectLst/>
                <a:uFillTx/>
                <a:latin typeface="Montserrat Classic Bold"/>
                <a:ea typeface="DejaVu Sans"/>
              </a:rPr>
              <a:t>emplacée indépendamment</a:t>
            </a:r>
            <a:r>
              <a:rPr b="0" lang="en-US" sz="2100" spc="37" strike="noStrike" u="none">
                <a:solidFill>
                  <a:srgbClr val="ebebeb"/>
                </a:solidFill>
                <a:effectLst/>
                <a:uFillTx/>
                <a:latin typeface="Montserrat Classic"/>
                <a:ea typeface="DejaVu Sans"/>
              </a:rPr>
              <a:t> des autres couches.</a:t>
            </a:r>
            <a:endParaRPr b="0" lang="en-US" sz="2100" strike="noStrike" u="none">
              <a:solidFill>
                <a:srgbClr val="ffffff"/>
              </a:solidFill>
              <a:effectLst/>
              <a:uFillTx/>
              <a:latin typeface="FiraCode Nerd Font Propo"/>
            </a:endParaRPr>
          </a:p>
        </p:txBody>
      </p:sp>
      <p:sp>
        <p:nvSpPr>
          <p:cNvPr id="207" name="TextBox 4"/>
          <p:cNvSpPr/>
          <p:nvPr/>
        </p:nvSpPr>
        <p:spPr>
          <a:xfrm>
            <a:off x="1028880" y="1380960"/>
            <a:ext cx="8793000" cy="63396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ebebeb"/>
                </a:solidFill>
                <a:effectLst/>
                <a:uFillTx/>
                <a:latin typeface="Montserrat Classic Bold"/>
                <a:ea typeface="DejaVu Sans"/>
              </a:rPr>
              <a:t>LE MODELE TCP/IP</a:t>
            </a:r>
            <a:endParaRPr b="0" lang="en-US" sz="4500" strike="noStrike" u="none">
              <a:solidFill>
                <a:srgbClr val="ffffff"/>
              </a:solidFill>
              <a:effectLst/>
              <a:uFillTx/>
              <a:latin typeface="FiraCode Nerd Font Propo"/>
            </a:endParaRPr>
          </a:p>
        </p:txBody>
      </p:sp>
      <p:pic>
        <p:nvPicPr>
          <p:cNvPr id="208" name="Picture 5" descr=""/>
          <p:cNvPicPr/>
          <p:nvPr/>
        </p:nvPicPr>
        <p:blipFill>
          <a:blip r:embed="rId2"/>
          <a:stretch/>
        </p:blipFill>
        <p:spPr>
          <a:xfrm>
            <a:off x="0" y="2678400"/>
            <a:ext cx="933120" cy="637560"/>
          </a:xfrm>
          <a:prstGeom prst="rect">
            <a:avLst/>
          </a:prstGeom>
          <a:noFill/>
          <a:ln w="0">
            <a:noFill/>
          </a:ln>
        </p:spPr>
      </p:pic>
      <p:sp>
        <p:nvSpPr>
          <p:cNvPr id="209" name="AutoShape 6"/>
          <p:cNvSpPr/>
          <p:nvPr/>
        </p:nvSpPr>
        <p:spPr>
          <a:xfrm>
            <a:off x="17722800" y="4357440"/>
            <a:ext cx="8280" cy="23580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210"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ffffff"/>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211"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ffffff"/>
                </a:solidFill>
                <a:effectLst/>
                <a:uFillTx/>
                <a:latin typeface="Montserrat Light"/>
                <a:ea typeface="DejaVu Sans"/>
              </a:rPr>
              <a:t>PROTOCOLES</a:t>
            </a:r>
            <a:endParaRPr b="0" lang="en-US" sz="100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fcdc6"/>
        </a:solidFill>
      </p:bgPr>
    </p:bg>
    <p:spTree>
      <p:nvGrpSpPr>
        <p:cNvPr id="1" name=""/>
        <p:cNvGrpSpPr/>
        <p:nvPr/>
      </p:nvGrpSpPr>
      <p:grpSpPr>
        <a:xfrm>
          <a:off x="0" y="0"/>
          <a:ext cx="0" cy="0"/>
          <a:chOff x="0" y="0"/>
          <a:chExt cx="0" cy="0"/>
        </a:xfrm>
      </p:grpSpPr>
      <p:pic>
        <p:nvPicPr>
          <p:cNvPr id="212" name="Picture 2" descr=""/>
          <p:cNvPicPr/>
          <p:nvPr/>
        </p:nvPicPr>
        <p:blipFill>
          <a:blip r:embed="rId1"/>
          <a:stretch/>
        </p:blipFill>
        <p:spPr>
          <a:xfrm>
            <a:off x="9144000" y="1028880"/>
            <a:ext cx="8114400" cy="8362440"/>
          </a:xfrm>
          <a:prstGeom prst="rect">
            <a:avLst/>
          </a:prstGeom>
          <a:noFill/>
          <a:ln w="0">
            <a:noFill/>
          </a:ln>
        </p:spPr>
      </p:pic>
      <p:sp>
        <p:nvSpPr>
          <p:cNvPr id="213" name="TextBox 3"/>
          <p:cNvSpPr/>
          <p:nvPr/>
        </p:nvSpPr>
        <p:spPr>
          <a:xfrm>
            <a:off x="1028880" y="2935440"/>
            <a:ext cx="7112160" cy="341352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020b14"/>
                </a:solidFill>
                <a:effectLst/>
                <a:uFillTx/>
                <a:latin typeface="Montserrat Classic"/>
                <a:ea typeface="DejaVu Sans"/>
              </a:rPr>
              <a:t>Les protocoles de la </a:t>
            </a:r>
            <a:r>
              <a:rPr b="0" lang="en-US" sz="2100" spc="37" strike="noStrike" u="none">
                <a:solidFill>
                  <a:srgbClr val="020b14"/>
                </a:solidFill>
                <a:effectLst/>
                <a:uFillTx/>
                <a:latin typeface="Montserrat Classic Bold"/>
                <a:ea typeface="DejaVu Sans"/>
              </a:rPr>
              <a:t>couche application</a:t>
            </a:r>
            <a:r>
              <a:rPr b="0" lang="en-US" sz="2100" spc="37" strike="noStrike" u="none">
                <a:solidFill>
                  <a:srgbClr val="020b14"/>
                </a:solidFill>
                <a:effectLst/>
                <a:uFillTx/>
                <a:latin typeface="Montserrat Classic"/>
                <a:ea typeface="DejaVu Sans"/>
              </a:rPr>
              <a:t> gèrent l'acces applicatif aux </a:t>
            </a:r>
            <a:r>
              <a:rPr b="0" lang="en-US" sz="2100" spc="37" strike="noStrike" u="none">
                <a:solidFill>
                  <a:srgbClr val="020b14"/>
                </a:solidFill>
                <a:effectLst/>
                <a:uFillTx/>
                <a:latin typeface="Montserrat Classic Bold"/>
                <a:ea typeface="DejaVu Sans"/>
              </a:rPr>
              <a:t>services réseau</a:t>
            </a:r>
            <a:r>
              <a:rPr b="0" lang="en-US" sz="2100" spc="37" strike="noStrike" u="none">
                <a:solidFill>
                  <a:srgbClr val="020b14"/>
                </a:solidFill>
                <a:effectLst/>
                <a:uFillTx/>
                <a:latin typeface="Montserrat Classic"/>
                <a:ea typeface="DejaVu Sans"/>
              </a:rPr>
              <a:t> : gestion des noms de domaines (DNS), configuration dynamique des postes (DHCP), Hypertext Transfert Protocol (HTTP), transfert de fichiers (FTP), transfert de mails (SMTP), ...</a:t>
            </a:r>
            <a:endParaRPr b="0" lang="en-US" sz="2100" strike="noStrike" u="none">
              <a:solidFill>
                <a:srgbClr val="000000"/>
              </a:solidFill>
              <a:effectLst/>
              <a:uFillTx/>
              <a:latin typeface="FiraCode Nerd Font Propo"/>
            </a:endParaRPr>
          </a:p>
          <a:p>
            <a:pPr algn="just">
              <a:lnSpc>
                <a:spcPts val="3359"/>
              </a:lnSpc>
            </a:pPr>
            <a:endParaRPr b="0" lang="en-US" sz="1800" strike="noStrike" u="none">
              <a:solidFill>
                <a:srgbClr val="000000"/>
              </a:solidFill>
              <a:effectLst/>
              <a:uFillTx/>
              <a:latin typeface="FiraCode Nerd Font Propo"/>
            </a:endParaRPr>
          </a:p>
          <a:p>
            <a:pPr algn="just">
              <a:lnSpc>
                <a:spcPts val="3359"/>
              </a:lnSpc>
            </a:pPr>
            <a:endParaRPr b="0" lang="en-US" sz="1800" strike="noStrike" u="none">
              <a:solidFill>
                <a:srgbClr val="000000"/>
              </a:solidFill>
              <a:effectLst/>
              <a:uFillTx/>
              <a:latin typeface="FiraCode Nerd Font Propo"/>
            </a:endParaRPr>
          </a:p>
          <a:p>
            <a:pPr algn="just">
              <a:lnSpc>
                <a:spcPts val="3359"/>
              </a:lnSpc>
              <a:tabLst>
                <a:tab algn="l" pos="0"/>
              </a:tabLst>
            </a:pPr>
            <a:endParaRPr b="0" lang="en-US" sz="1800" strike="noStrike" u="none">
              <a:solidFill>
                <a:srgbClr val="000000"/>
              </a:solidFill>
              <a:effectLst/>
              <a:uFillTx/>
              <a:latin typeface="FiraCode Nerd Font Propo"/>
            </a:endParaRPr>
          </a:p>
        </p:txBody>
      </p:sp>
      <p:sp>
        <p:nvSpPr>
          <p:cNvPr id="214" name="TextBox 4"/>
          <p:cNvSpPr/>
          <p:nvPr/>
        </p:nvSpPr>
        <p:spPr>
          <a:xfrm>
            <a:off x="1028880" y="1066680"/>
            <a:ext cx="8793000" cy="126828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3e484f"/>
                </a:solidFill>
                <a:effectLst/>
                <a:uFillTx/>
                <a:latin typeface="Montserrat Classic Bold"/>
                <a:ea typeface="DejaVu Sans"/>
              </a:rPr>
              <a:t>LE MODELE TCP/IP : COUCHE APPLICATION</a:t>
            </a:r>
            <a:endParaRPr b="0" lang="en-US" sz="4500" strike="noStrike" u="none">
              <a:solidFill>
                <a:srgbClr val="000000"/>
              </a:solidFill>
              <a:effectLst/>
              <a:uFillTx/>
              <a:latin typeface="FiraCode Nerd Font Propo"/>
            </a:endParaRPr>
          </a:p>
        </p:txBody>
      </p:sp>
      <p:sp>
        <p:nvSpPr>
          <p:cNvPr id="215" name="AutoShape 5"/>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16"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17"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988be"/>
        </a:solidFill>
      </p:bgPr>
    </p:bg>
    <p:spTree>
      <p:nvGrpSpPr>
        <p:cNvPr id="1" name=""/>
        <p:cNvGrpSpPr/>
        <p:nvPr/>
      </p:nvGrpSpPr>
      <p:grpSpPr>
        <a:xfrm>
          <a:off x="0" y="0"/>
          <a:ext cx="0" cy="0"/>
          <a:chOff x="0" y="0"/>
          <a:chExt cx="0" cy="0"/>
        </a:xfrm>
      </p:grpSpPr>
      <p:sp>
        <p:nvSpPr>
          <p:cNvPr id="80" name="AutoShape 2"/>
          <p:cNvSpPr/>
          <p:nvPr/>
        </p:nvSpPr>
        <p:spPr>
          <a:xfrm>
            <a:off x="17722800" y="4357440"/>
            <a:ext cx="8280" cy="2234160"/>
          </a:xfrm>
          <a:prstGeom prst="rect">
            <a:avLst/>
          </a:prstGeom>
          <a:solidFill>
            <a:srgbClr val="f5f5e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81" name="TextBox 3"/>
          <p:cNvSpPr/>
          <p:nvPr/>
        </p:nvSpPr>
        <p:spPr>
          <a:xfrm>
            <a:off x="5825160" y="5181480"/>
            <a:ext cx="8494920" cy="714240"/>
          </a:xfrm>
          <a:prstGeom prst="rect">
            <a:avLst/>
          </a:prstGeom>
          <a:noFill/>
          <a:ln w="0">
            <a:noFill/>
          </a:ln>
        </p:spPr>
        <p:style>
          <a:lnRef idx="0"/>
          <a:fillRef idx="0"/>
          <a:effectRef idx="0"/>
          <a:fontRef idx="minor"/>
        </p:style>
        <p:txBody>
          <a:bodyPr lIns="0" rIns="0" tIns="0" bIns="0" anchor="t">
            <a:spAutoFit/>
          </a:bodyPr>
          <a:p>
            <a:pPr>
              <a:lnSpc>
                <a:spcPts val="5627"/>
              </a:lnSpc>
            </a:pPr>
            <a:r>
              <a:rPr b="0" lang="en-US" sz="5070" spc="247" strike="noStrike" u="none">
                <a:solidFill>
                  <a:srgbClr val="f5e753"/>
                </a:solidFill>
                <a:effectLst/>
                <a:uFillTx/>
                <a:latin typeface="Montserrat Classic Bold"/>
                <a:ea typeface="DejaVu Sans"/>
              </a:rPr>
              <a:t>OBJECTIFS DU MODULE</a:t>
            </a:r>
            <a:endParaRPr b="0" lang="en-US" sz="5070" strike="noStrike" u="none">
              <a:solidFill>
                <a:srgbClr val="ffffff"/>
              </a:solidFill>
              <a:effectLst/>
              <a:uFillTx/>
              <a:latin typeface="FiraCode Nerd Font Propo"/>
            </a:endParaRPr>
          </a:p>
        </p:txBody>
      </p:sp>
      <p:sp>
        <p:nvSpPr>
          <p:cNvPr id="82" name="TextBox 4"/>
          <p:cNvSpPr/>
          <p:nvPr/>
        </p:nvSpPr>
        <p:spPr>
          <a:xfrm rot="16200000">
            <a:off x="16395120" y="8341200"/>
            <a:ext cx="265356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f5f5ef"/>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83"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f5f5ef"/>
                </a:solidFill>
                <a:effectLst/>
                <a:uFillTx/>
                <a:latin typeface="Montserrat Light"/>
                <a:ea typeface="DejaVu Sans"/>
              </a:rPr>
              <a:t>OBJECTIFS</a:t>
            </a:r>
            <a:endParaRPr b="0" lang="en-US" sz="1000" strike="noStrike" u="none">
              <a:solidFill>
                <a:srgbClr val="ffffff"/>
              </a:solidFill>
              <a:effectLst/>
              <a:uFillTx/>
              <a:latin typeface="FiraCode Nerd Font Propo"/>
            </a:endParaRPr>
          </a:p>
        </p:txBody>
      </p:sp>
      <p:sp>
        <p:nvSpPr>
          <p:cNvPr id="84" name="TextBox 6"/>
          <p:cNvSpPr/>
          <p:nvPr/>
        </p:nvSpPr>
        <p:spPr>
          <a:xfrm>
            <a:off x="5825160" y="6068880"/>
            <a:ext cx="11433240" cy="3252960"/>
          </a:xfrm>
          <a:prstGeom prst="rect">
            <a:avLst/>
          </a:prstGeom>
          <a:noFill/>
          <a:ln w="0">
            <a:noFill/>
          </a:ln>
        </p:spPr>
        <p:style>
          <a:lnRef idx="0"/>
          <a:fillRef idx="0"/>
          <a:effectRef idx="0"/>
          <a:fontRef idx="minor"/>
        </p:style>
        <p:txBody>
          <a:bodyPr lIns="0" rIns="0" tIns="0" bIns="0" anchor="t">
            <a:spAutoFit/>
          </a:bodyPr>
          <a:p>
            <a:pPr lvl="1" marL="576360" indent="-288000">
              <a:lnSpc>
                <a:spcPts val="4269"/>
              </a:lnSpc>
              <a:buClr>
                <a:srgbClr val="f5f5ef"/>
              </a:buClr>
              <a:buFont typeface="Arial"/>
              <a:buChar char="•"/>
            </a:pPr>
            <a:r>
              <a:rPr b="0" lang="en-US" sz="2670" spc="48" strike="noStrike" u="none">
                <a:solidFill>
                  <a:srgbClr val="f5f5ef"/>
                </a:solidFill>
                <a:effectLst/>
                <a:uFillTx/>
                <a:latin typeface="Clear Sans Regular"/>
                <a:ea typeface="DejaVu Sans"/>
              </a:rPr>
              <a:t>Comprendre une offre cloud : infrastructure, plateforme…</a:t>
            </a:r>
            <a:endParaRPr b="0" lang="en-US" sz="2670" strike="noStrike" u="none">
              <a:solidFill>
                <a:srgbClr val="ffffff"/>
              </a:solidFill>
              <a:effectLst/>
              <a:uFillTx/>
              <a:latin typeface="FiraCode Nerd Font Propo"/>
            </a:endParaRPr>
          </a:p>
          <a:p>
            <a:pPr lvl="1" marL="576360" indent="-288000">
              <a:lnSpc>
                <a:spcPts val="4269"/>
              </a:lnSpc>
              <a:buClr>
                <a:srgbClr val="f5f5ef"/>
              </a:buClr>
              <a:buFont typeface="Arial"/>
              <a:buChar char="•"/>
            </a:pPr>
            <a:r>
              <a:rPr b="0" lang="en-US" sz="2670" spc="48" strike="noStrike" u="none">
                <a:solidFill>
                  <a:srgbClr val="f5f5ef"/>
                </a:solidFill>
                <a:effectLst/>
                <a:uFillTx/>
                <a:latin typeface="Clear Sans Regular"/>
                <a:ea typeface="DejaVu Sans"/>
              </a:rPr>
              <a:t>Sensibiliser à la dépendance des applications vis-à-vis d’une offre cloud</a:t>
            </a:r>
            <a:endParaRPr b="0" lang="en-US" sz="2670" strike="noStrike" u="none">
              <a:solidFill>
                <a:srgbClr val="ffffff"/>
              </a:solidFill>
              <a:effectLst/>
              <a:uFillTx/>
              <a:latin typeface="FiraCode Nerd Font Propo"/>
            </a:endParaRPr>
          </a:p>
          <a:p>
            <a:pPr lvl="1" marL="576360" indent="-288000">
              <a:lnSpc>
                <a:spcPts val="4269"/>
              </a:lnSpc>
              <a:buClr>
                <a:srgbClr val="f5f5ef"/>
              </a:buClr>
              <a:buFont typeface="Arial"/>
              <a:buChar char="•"/>
            </a:pPr>
            <a:r>
              <a:rPr b="0" lang="en-US" sz="2670" spc="48" strike="noStrike" u="none">
                <a:solidFill>
                  <a:srgbClr val="f5f5ef"/>
                </a:solidFill>
                <a:effectLst/>
                <a:uFillTx/>
                <a:latin typeface="Clear Sans Regular"/>
                <a:ea typeface="DejaVu Sans"/>
              </a:rPr>
              <a:t>Connaître les impacts des techniques du cloud dans la conception des sites actuels</a:t>
            </a:r>
            <a:endParaRPr b="0" lang="en-US" sz="2670" strike="noStrike" u="none">
              <a:solidFill>
                <a:srgbClr val="ffffff"/>
              </a:solidFill>
              <a:effectLst/>
              <a:uFillTx/>
              <a:latin typeface="FiraCode Nerd Font Propo"/>
            </a:endParaRPr>
          </a:p>
          <a:p>
            <a:pPr lvl="1" marL="576360" indent="-288000">
              <a:lnSpc>
                <a:spcPts val="4269"/>
              </a:lnSpc>
              <a:buClr>
                <a:srgbClr val="f5f5ef"/>
              </a:buClr>
              <a:buFont typeface="Arial"/>
              <a:buChar char="•"/>
            </a:pPr>
            <a:r>
              <a:rPr b="0" lang="en-US" sz="2670" spc="48" strike="noStrike" u="none">
                <a:solidFill>
                  <a:srgbClr val="f5f5ef"/>
                </a:solidFill>
                <a:effectLst/>
                <a:uFillTx/>
                <a:latin typeface="Clear Sans Regular"/>
                <a:ea typeface="DejaVu Sans"/>
              </a:rPr>
              <a:t>Connaître les services du web en mode Saas.</a:t>
            </a:r>
            <a:endParaRPr b="0" lang="en-US" sz="2670" strike="noStrike" u="none">
              <a:solidFill>
                <a:srgbClr val="ffffff"/>
              </a:solidFill>
              <a:effectLst/>
              <a:uFillTx/>
              <a:latin typeface="FiraCode Nerd Font Propo"/>
            </a:endParaRPr>
          </a:p>
        </p:txBody>
      </p:sp>
      <p:pic>
        <p:nvPicPr>
          <p:cNvPr id="85" name="Picture 7" descr=""/>
          <p:cNvPicPr/>
          <p:nvPr/>
        </p:nvPicPr>
        <p:blipFill>
          <a:blip r:embed="rId1"/>
          <a:stretch/>
        </p:blipFill>
        <p:spPr>
          <a:xfrm>
            <a:off x="1028880" y="578880"/>
            <a:ext cx="4627440" cy="462744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bd4f6"/>
        </a:solidFill>
      </p:bgPr>
    </p:bg>
    <p:spTree>
      <p:nvGrpSpPr>
        <p:cNvPr id="1" name=""/>
        <p:cNvGrpSpPr/>
        <p:nvPr/>
      </p:nvGrpSpPr>
      <p:grpSpPr>
        <a:xfrm>
          <a:off x="0" y="0"/>
          <a:ext cx="0" cy="0"/>
          <a:chOff x="0" y="0"/>
          <a:chExt cx="0" cy="0"/>
        </a:xfrm>
      </p:grpSpPr>
      <p:pic>
        <p:nvPicPr>
          <p:cNvPr id="218" name="Picture 2" descr=""/>
          <p:cNvPicPr/>
          <p:nvPr/>
        </p:nvPicPr>
        <p:blipFill>
          <a:blip r:embed="rId1"/>
          <a:stretch/>
        </p:blipFill>
        <p:spPr>
          <a:xfrm>
            <a:off x="9144000" y="1158120"/>
            <a:ext cx="8114400" cy="8362440"/>
          </a:xfrm>
          <a:prstGeom prst="rect">
            <a:avLst/>
          </a:prstGeom>
          <a:noFill/>
          <a:ln w="0">
            <a:noFill/>
          </a:ln>
        </p:spPr>
      </p:pic>
      <p:sp>
        <p:nvSpPr>
          <p:cNvPr id="219" name="TextBox 3"/>
          <p:cNvSpPr/>
          <p:nvPr/>
        </p:nvSpPr>
        <p:spPr>
          <a:xfrm>
            <a:off x="1028880" y="2732760"/>
            <a:ext cx="7112160" cy="170640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020b14"/>
                </a:solidFill>
                <a:effectLst/>
                <a:uFillTx/>
                <a:latin typeface="Montserrat Classic"/>
                <a:ea typeface="DejaVu Sans"/>
              </a:rPr>
              <a:t>Les protocoles de la </a:t>
            </a:r>
            <a:r>
              <a:rPr b="0" lang="en-US" sz="2100" spc="37" strike="noStrike" u="none">
                <a:solidFill>
                  <a:srgbClr val="020b14"/>
                </a:solidFill>
                <a:effectLst/>
                <a:uFillTx/>
                <a:latin typeface="Montserrat Classic Bold"/>
                <a:ea typeface="DejaVu Sans"/>
              </a:rPr>
              <a:t>couche transport</a:t>
            </a:r>
            <a:r>
              <a:rPr b="0" lang="en-US" sz="2100" spc="37" strike="noStrike" u="none">
                <a:solidFill>
                  <a:srgbClr val="020b14"/>
                </a:solidFill>
                <a:effectLst/>
                <a:uFillTx/>
                <a:latin typeface="Montserrat Classic"/>
                <a:ea typeface="DejaVu Sans"/>
              </a:rPr>
              <a:t> établissent les </a:t>
            </a:r>
            <a:r>
              <a:rPr b="0" lang="en-US" sz="2100" spc="37" strike="noStrike" u="none">
                <a:solidFill>
                  <a:srgbClr val="020b14"/>
                </a:solidFill>
                <a:effectLst/>
                <a:uFillTx/>
                <a:latin typeface="Montserrat Classic Bold"/>
                <a:ea typeface="DejaVu Sans"/>
              </a:rPr>
              <a:t>communications</a:t>
            </a:r>
            <a:r>
              <a:rPr b="0" lang="en-US" sz="2100" spc="37" strike="noStrike" u="none">
                <a:solidFill>
                  <a:srgbClr val="020b14"/>
                </a:solidFill>
                <a:effectLst/>
                <a:uFillTx/>
                <a:latin typeface="Montserrat Classic"/>
                <a:ea typeface="DejaVu Sans"/>
              </a:rPr>
              <a:t> :</a:t>
            </a:r>
            <a:endParaRPr b="0" lang="en-US" sz="2100" strike="noStrike" u="none">
              <a:solidFill>
                <a:srgbClr val="000000"/>
              </a:solidFill>
              <a:effectLst/>
              <a:uFillTx/>
              <a:latin typeface="FiraCode Nerd Font Propo"/>
            </a:endParaRPr>
          </a:p>
          <a:p>
            <a:pPr lvl="1" marL="453240" indent="-226800" algn="just">
              <a:lnSpc>
                <a:spcPts val="3359"/>
              </a:lnSpc>
              <a:buClr>
                <a:srgbClr val="020b14"/>
              </a:buClr>
              <a:buFont typeface="Arial"/>
              <a:buChar char="•"/>
            </a:pPr>
            <a:r>
              <a:rPr b="0" lang="en-US" sz="2100" spc="37" strike="noStrike" u="none">
                <a:solidFill>
                  <a:srgbClr val="020b14"/>
                </a:solidFill>
                <a:effectLst/>
                <a:uFillTx/>
                <a:latin typeface="Montserrat Classic"/>
                <a:ea typeface="DejaVu Sans"/>
              </a:rPr>
              <a:t>de manière </a:t>
            </a:r>
            <a:r>
              <a:rPr b="0" lang="en-US" sz="2100" spc="37" strike="noStrike" u="none">
                <a:solidFill>
                  <a:srgbClr val="020b14"/>
                </a:solidFill>
                <a:effectLst/>
                <a:uFillTx/>
                <a:latin typeface="Montserrat Classic Bold"/>
                <a:ea typeface="DejaVu Sans"/>
              </a:rPr>
              <a:t>connectée</a:t>
            </a:r>
            <a:r>
              <a:rPr b="0" lang="en-US" sz="2100" spc="37" strike="noStrike" u="none">
                <a:solidFill>
                  <a:srgbClr val="020b14"/>
                </a:solidFill>
                <a:effectLst/>
                <a:uFillTx/>
                <a:latin typeface="Montserrat Classic"/>
                <a:ea typeface="DejaVu Sans"/>
              </a:rPr>
              <a:t> en utilisant des </a:t>
            </a:r>
            <a:r>
              <a:rPr b="0" lang="en-US" sz="2100" spc="37" strike="noStrike" u="none">
                <a:solidFill>
                  <a:srgbClr val="020b14"/>
                </a:solidFill>
                <a:effectLst/>
                <a:uFillTx/>
                <a:latin typeface="Montserrat Classic Bold"/>
                <a:ea typeface="DejaVu Sans"/>
              </a:rPr>
              <a:t>sessions</a:t>
            </a:r>
            <a:endParaRPr b="0" lang="en-US" sz="2100" strike="noStrike" u="none">
              <a:solidFill>
                <a:srgbClr val="000000"/>
              </a:solidFill>
              <a:effectLst/>
              <a:uFillTx/>
              <a:latin typeface="FiraCode Nerd Font Propo"/>
            </a:endParaRPr>
          </a:p>
          <a:p>
            <a:pPr lvl="1" marL="453240" indent="-226800" algn="just">
              <a:lnSpc>
                <a:spcPts val="3359"/>
              </a:lnSpc>
              <a:buClr>
                <a:srgbClr val="020b14"/>
              </a:buClr>
              <a:buFont typeface="Arial"/>
              <a:buChar char="•"/>
            </a:pPr>
            <a:r>
              <a:rPr b="0" lang="en-US" sz="2100" spc="37" strike="noStrike" u="none">
                <a:solidFill>
                  <a:srgbClr val="020b14"/>
                </a:solidFill>
                <a:effectLst/>
                <a:uFillTx/>
                <a:latin typeface="Montserrat Classic"/>
                <a:ea typeface="DejaVu Sans"/>
              </a:rPr>
              <a:t>ou en </a:t>
            </a:r>
            <a:r>
              <a:rPr b="0" lang="en-US" sz="2100" spc="37" strike="noStrike" u="none">
                <a:solidFill>
                  <a:srgbClr val="020b14"/>
                </a:solidFill>
                <a:effectLst/>
                <a:uFillTx/>
                <a:latin typeface="Montserrat Classic Bold"/>
                <a:ea typeface="DejaVu Sans"/>
              </a:rPr>
              <a:t>diffusant</a:t>
            </a:r>
            <a:r>
              <a:rPr b="0" lang="en-US" sz="2100" spc="37" strike="noStrike" u="none">
                <a:solidFill>
                  <a:srgbClr val="020b14"/>
                </a:solidFill>
                <a:effectLst/>
                <a:uFillTx/>
                <a:latin typeface="Montserrat Classic"/>
                <a:ea typeface="DejaVu Sans"/>
              </a:rPr>
              <a:t> les messages </a:t>
            </a:r>
            <a:r>
              <a:rPr b="0" lang="en-US" sz="2100" spc="37" strike="noStrike" u="none">
                <a:solidFill>
                  <a:srgbClr val="020b14"/>
                </a:solidFill>
                <a:effectLst/>
                <a:uFillTx/>
                <a:latin typeface="Montserrat Classic Bold"/>
                <a:ea typeface="DejaVu Sans"/>
              </a:rPr>
              <a:t>sans connexion</a:t>
            </a:r>
            <a:endParaRPr b="0" lang="en-US" sz="2100" strike="noStrike" u="none">
              <a:solidFill>
                <a:srgbClr val="000000"/>
              </a:solidFill>
              <a:effectLst/>
              <a:uFillTx/>
              <a:latin typeface="FiraCode Nerd Font Propo"/>
            </a:endParaRPr>
          </a:p>
        </p:txBody>
      </p:sp>
      <p:sp>
        <p:nvSpPr>
          <p:cNvPr id="220" name="TextBox 4"/>
          <p:cNvSpPr/>
          <p:nvPr/>
        </p:nvSpPr>
        <p:spPr>
          <a:xfrm>
            <a:off x="1028880" y="1066680"/>
            <a:ext cx="8793000" cy="126828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3e484f"/>
                </a:solidFill>
                <a:effectLst/>
                <a:uFillTx/>
                <a:latin typeface="Montserrat Classic Bold"/>
                <a:ea typeface="DejaVu Sans"/>
              </a:rPr>
              <a:t>LE MODELE TCP/IP : COUCHE TRANSPORT</a:t>
            </a:r>
            <a:endParaRPr b="0" lang="en-US" sz="4500" strike="noStrike" u="none">
              <a:solidFill>
                <a:srgbClr val="000000"/>
              </a:solidFill>
              <a:effectLst/>
              <a:uFillTx/>
              <a:latin typeface="FiraCode Nerd Font Propo"/>
            </a:endParaRPr>
          </a:p>
        </p:txBody>
      </p:sp>
      <p:grpSp>
        <p:nvGrpSpPr>
          <p:cNvPr id="221" name="Group 5"/>
          <p:cNvGrpSpPr/>
          <p:nvPr/>
        </p:nvGrpSpPr>
        <p:grpSpPr>
          <a:xfrm>
            <a:off x="1028880" y="7334280"/>
            <a:ext cx="7389720" cy="1829520"/>
            <a:chOff x="1028880" y="7334280"/>
            <a:chExt cx="7389720" cy="1829520"/>
          </a:xfrm>
        </p:grpSpPr>
        <p:sp>
          <p:nvSpPr>
            <p:cNvPr id="222" name="TextBox 6"/>
            <p:cNvSpPr/>
            <p:nvPr/>
          </p:nvSpPr>
          <p:spPr>
            <a:xfrm>
              <a:off x="2010960" y="7334280"/>
              <a:ext cx="6407640" cy="182952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TCP est bien plus fiable qu'UDP grâce à l'usage de sessions mais plus coûteux.</a:t>
              </a:r>
              <a:endParaRPr b="0" lang="en-US" sz="1800" strike="noStrike" u="none">
                <a:solidFill>
                  <a:srgbClr val="000000"/>
                </a:solidFill>
                <a:effectLst/>
                <a:uFillTx/>
                <a:latin typeface="FiraCode Nerd Font Propo"/>
              </a:endParaRPr>
            </a:p>
            <a:p>
              <a:pPr algn="just">
                <a:lnSpc>
                  <a:spcPts val="2880"/>
                </a:lnSpc>
              </a:pPr>
              <a:r>
                <a:rPr b="0" lang="en-US" sz="1800" spc="31" strike="noStrike" u="none">
                  <a:solidFill>
                    <a:srgbClr val="020b14"/>
                  </a:solidFill>
                  <a:effectLst/>
                  <a:uFillTx/>
                  <a:latin typeface="Montserrat Light Italics"/>
                  <a:ea typeface="DejaVu Sans"/>
                </a:rPr>
                <a:t>Pour les applications à destination des utilisateurs finaux, on réservera UDP aux applications réalisant des échanges massifs de données non critiques (streaming vidéo, ...)</a:t>
              </a:r>
              <a:endParaRPr b="0" lang="en-US" sz="1800" strike="noStrike" u="none">
                <a:solidFill>
                  <a:srgbClr val="000000"/>
                </a:solidFill>
                <a:effectLst/>
                <a:uFillTx/>
                <a:latin typeface="FiraCode Nerd Font Propo"/>
              </a:endParaRPr>
            </a:p>
          </p:txBody>
        </p:sp>
        <p:pic>
          <p:nvPicPr>
            <p:cNvPr id="223" name="Picture 7" descr=""/>
            <p:cNvPicPr/>
            <p:nvPr/>
          </p:nvPicPr>
          <p:blipFill>
            <a:blip r:embed="rId2"/>
            <a:stretch/>
          </p:blipFill>
          <p:spPr>
            <a:xfrm>
              <a:off x="1028880" y="7384320"/>
              <a:ext cx="652680" cy="856800"/>
            </a:xfrm>
            <a:prstGeom prst="rect">
              <a:avLst/>
            </a:prstGeom>
            <a:noFill/>
            <a:ln w="0">
              <a:noFill/>
            </a:ln>
          </p:spPr>
        </p:pic>
      </p:grpSp>
      <p:sp>
        <p:nvSpPr>
          <p:cNvPr id="224" name="TextBox 8"/>
          <p:cNvSpPr/>
          <p:nvPr/>
        </p:nvSpPr>
        <p:spPr>
          <a:xfrm>
            <a:off x="1028880" y="5067360"/>
            <a:ext cx="7112160" cy="170640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000000"/>
                </a:solidFill>
                <a:effectLst/>
                <a:uFillTx/>
                <a:latin typeface="Montserrat Light"/>
                <a:ea typeface="DejaVu Sans"/>
              </a:rPr>
              <a:t>Les communications par session sont réalisées par le Transmission Control Protocol (</a:t>
            </a:r>
            <a:r>
              <a:rPr b="0" lang="en-US" sz="2100" spc="37" strike="noStrike" u="none">
                <a:solidFill>
                  <a:srgbClr val="000000"/>
                </a:solidFill>
                <a:effectLst/>
                <a:uFillTx/>
                <a:latin typeface="Montserrat Light Bold"/>
                <a:ea typeface="DejaVu Sans"/>
              </a:rPr>
              <a:t>TCP</a:t>
            </a:r>
            <a:r>
              <a:rPr b="0" lang="en-US" sz="2100" spc="37" strike="noStrike" u="none">
                <a:solidFill>
                  <a:srgbClr val="000000"/>
                </a:solidFill>
                <a:effectLst/>
                <a:uFillTx/>
                <a:latin typeface="Montserrat Light"/>
                <a:ea typeface="DejaVu Sans"/>
              </a:rPr>
              <a:t>).</a:t>
            </a:r>
            <a:endParaRPr b="0" lang="en-US" sz="2100" strike="noStrike" u="none">
              <a:solidFill>
                <a:srgbClr val="000000"/>
              </a:solidFill>
              <a:effectLst/>
              <a:uFillTx/>
              <a:latin typeface="FiraCode Nerd Font Propo"/>
            </a:endParaRPr>
          </a:p>
          <a:p>
            <a:pPr algn="just">
              <a:lnSpc>
                <a:spcPts val="3359"/>
              </a:lnSpc>
              <a:tabLst>
                <a:tab algn="l" pos="0"/>
              </a:tabLst>
            </a:pPr>
            <a:r>
              <a:rPr b="0" lang="en-US" sz="2100" spc="37" strike="noStrike" u="none">
                <a:solidFill>
                  <a:srgbClr val="000000"/>
                </a:solidFill>
                <a:effectLst/>
                <a:uFillTx/>
                <a:latin typeface="Montserrat Light"/>
                <a:ea typeface="DejaVu Sans"/>
              </a:rPr>
              <a:t>La diffusion directe de message sans connexion est réalisée par le User Datagram Protocol (</a:t>
            </a:r>
            <a:r>
              <a:rPr b="0" lang="en-US" sz="2100" spc="37" strike="noStrike" u="none">
                <a:solidFill>
                  <a:srgbClr val="000000"/>
                </a:solidFill>
                <a:effectLst/>
                <a:uFillTx/>
                <a:latin typeface="Montserrat Light Bold"/>
                <a:ea typeface="DejaVu Sans"/>
              </a:rPr>
              <a:t>UDP</a:t>
            </a:r>
            <a:r>
              <a:rPr b="0" lang="en-US" sz="2100" spc="37" strike="noStrike" u="none">
                <a:solidFill>
                  <a:srgbClr val="000000"/>
                </a:solidFill>
                <a:effectLst/>
                <a:uFillTx/>
                <a:latin typeface="Montserrat Light"/>
                <a:ea typeface="DejaVu Sans"/>
              </a:rPr>
              <a:t>).</a:t>
            </a:r>
            <a:endParaRPr b="0" lang="en-US" sz="2100" strike="noStrike" u="none">
              <a:solidFill>
                <a:srgbClr val="000000"/>
              </a:solidFill>
              <a:effectLst/>
              <a:uFillTx/>
              <a:latin typeface="FiraCode Nerd Font Propo"/>
            </a:endParaRPr>
          </a:p>
        </p:txBody>
      </p:sp>
      <p:sp>
        <p:nvSpPr>
          <p:cNvPr id="225" name="AutoShape 9"/>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26" name="TextBox 10"/>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27" name="TextBox 11"/>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dade4"/>
        </a:solidFill>
      </p:bgPr>
    </p:bg>
    <p:spTree>
      <p:nvGrpSpPr>
        <p:cNvPr id="1" name=""/>
        <p:cNvGrpSpPr/>
        <p:nvPr/>
      </p:nvGrpSpPr>
      <p:grpSpPr>
        <a:xfrm>
          <a:off x="0" y="0"/>
          <a:ext cx="0" cy="0"/>
          <a:chOff x="0" y="0"/>
          <a:chExt cx="0" cy="0"/>
        </a:xfrm>
      </p:grpSpPr>
      <p:pic>
        <p:nvPicPr>
          <p:cNvPr id="228" name="Picture 2" descr=""/>
          <p:cNvPicPr/>
          <p:nvPr/>
        </p:nvPicPr>
        <p:blipFill>
          <a:blip r:embed="rId1"/>
          <a:stretch/>
        </p:blipFill>
        <p:spPr>
          <a:xfrm>
            <a:off x="9144000" y="1158120"/>
            <a:ext cx="8114400" cy="8362440"/>
          </a:xfrm>
          <a:prstGeom prst="rect">
            <a:avLst/>
          </a:prstGeom>
          <a:noFill/>
          <a:ln w="0">
            <a:noFill/>
          </a:ln>
        </p:spPr>
      </p:pic>
      <p:sp>
        <p:nvSpPr>
          <p:cNvPr id="229" name="TextBox 3"/>
          <p:cNvSpPr/>
          <p:nvPr/>
        </p:nvSpPr>
        <p:spPr>
          <a:xfrm>
            <a:off x="1028880" y="3115800"/>
            <a:ext cx="7257240" cy="170712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020b14"/>
                </a:solidFill>
                <a:effectLst/>
                <a:uFillTx/>
                <a:latin typeface="Montserrat Classic"/>
                <a:ea typeface="DejaVu Sans"/>
              </a:rPr>
              <a:t>Les protocoles de la </a:t>
            </a:r>
            <a:r>
              <a:rPr b="0" lang="en-US" sz="2100" spc="37" strike="noStrike" u="none">
                <a:solidFill>
                  <a:srgbClr val="020b14"/>
                </a:solidFill>
                <a:effectLst/>
                <a:uFillTx/>
                <a:latin typeface="Montserrat Classic Bold"/>
                <a:ea typeface="DejaVu Sans"/>
              </a:rPr>
              <a:t>couche internet</a:t>
            </a:r>
            <a:r>
              <a:rPr b="0" lang="en-US" sz="2100" spc="37" strike="noStrike" u="none">
                <a:solidFill>
                  <a:srgbClr val="020b14"/>
                </a:solidFill>
                <a:effectLst/>
                <a:uFillTx/>
                <a:latin typeface="Montserrat Classic"/>
                <a:ea typeface="DejaVu Sans"/>
              </a:rPr>
              <a:t> gère </a:t>
            </a:r>
            <a:r>
              <a:rPr b="0" lang="en-US" sz="2100" spc="37" strike="noStrike" u="none">
                <a:solidFill>
                  <a:srgbClr val="020b14"/>
                </a:solidFill>
                <a:effectLst/>
                <a:uFillTx/>
                <a:latin typeface="Montserrat Classic Bold"/>
                <a:ea typeface="DejaVu Sans"/>
              </a:rPr>
              <a:t>l'acheminement</a:t>
            </a:r>
            <a:r>
              <a:rPr b="0" lang="en-US" sz="2100" spc="37" strike="noStrike" u="none">
                <a:solidFill>
                  <a:srgbClr val="020b14"/>
                </a:solidFill>
                <a:effectLst/>
                <a:uFillTx/>
                <a:latin typeface="Montserrat Classic"/>
                <a:ea typeface="DejaVu Sans"/>
              </a:rPr>
              <a:t> (routing) et </a:t>
            </a:r>
            <a:r>
              <a:rPr b="0" lang="en-US" sz="2100" spc="37" strike="noStrike" u="none">
                <a:solidFill>
                  <a:srgbClr val="020b14"/>
                </a:solidFill>
                <a:effectLst/>
                <a:uFillTx/>
                <a:latin typeface="Montserrat Classic Bold"/>
                <a:ea typeface="DejaVu Sans"/>
              </a:rPr>
              <a:t>l'encapsulation</a:t>
            </a:r>
            <a:r>
              <a:rPr b="0" lang="en-US" sz="2100" spc="37" strike="noStrike" u="none">
                <a:solidFill>
                  <a:srgbClr val="020b14"/>
                </a:solidFill>
                <a:effectLst/>
                <a:uFillTx/>
                <a:latin typeface="Montserrat Classic"/>
                <a:ea typeface="DejaVu Sans"/>
              </a:rPr>
              <a:t> des données au travers de paquets Internet Protocol (IP).</a:t>
            </a:r>
            <a:endParaRPr b="0" lang="en-US" sz="2100" strike="noStrike" u="none">
              <a:solidFill>
                <a:srgbClr val="000000"/>
              </a:solidFill>
              <a:effectLst/>
              <a:uFillTx/>
              <a:latin typeface="FiraCode Nerd Font Propo"/>
            </a:endParaRPr>
          </a:p>
          <a:p>
            <a:pPr algn="just">
              <a:lnSpc>
                <a:spcPts val="3359"/>
              </a:lnSpc>
              <a:tabLst>
                <a:tab algn="l" pos="0"/>
              </a:tabLst>
            </a:pPr>
            <a:endParaRPr b="0" lang="en-US" sz="1800" strike="noStrike" u="none">
              <a:solidFill>
                <a:srgbClr val="000000"/>
              </a:solidFill>
              <a:effectLst/>
              <a:uFillTx/>
              <a:latin typeface="FiraCode Nerd Font Propo"/>
            </a:endParaRPr>
          </a:p>
        </p:txBody>
      </p:sp>
      <p:sp>
        <p:nvSpPr>
          <p:cNvPr id="230" name="TextBox 4"/>
          <p:cNvSpPr/>
          <p:nvPr/>
        </p:nvSpPr>
        <p:spPr>
          <a:xfrm>
            <a:off x="1028880" y="1066680"/>
            <a:ext cx="8793000" cy="126828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3e484f"/>
                </a:solidFill>
                <a:effectLst/>
                <a:uFillTx/>
                <a:latin typeface="Montserrat Classic Bold"/>
                <a:ea typeface="DejaVu Sans"/>
              </a:rPr>
              <a:t>LE MODELE TCP/IP : COUCHE INTERNET</a:t>
            </a:r>
            <a:endParaRPr b="0" lang="en-US" sz="4500" strike="noStrike" u="none">
              <a:solidFill>
                <a:srgbClr val="000000"/>
              </a:solidFill>
              <a:effectLst/>
              <a:uFillTx/>
              <a:latin typeface="FiraCode Nerd Font Propo"/>
            </a:endParaRPr>
          </a:p>
        </p:txBody>
      </p:sp>
      <p:grpSp>
        <p:nvGrpSpPr>
          <p:cNvPr id="231" name="Group 5"/>
          <p:cNvGrpSpPr/>
          <p:nvPr/>
        </p:nvGrpSpPr>
        <p:grpSpPr>
          <a:xfrm>
            <a:off x="1028880" y="5093640"/>
            <a:ext cx="7389720" cy="1097640"/>
            <a:chOff x="1028880" y="5093640"/>
            <a:chExt cx="7389720" cy="1097640"/>
          </a:xfrm>
        </p:grpSpPr>
        <p:sp>
          <p:nvSpPr>
            <p:cNvPr id="232" name="TextBox 6"/>
            <p:cNvSpPr/>
            <p:nvPr/>
          </p:nvSpPr>
          <p:spPr>
            <a:xfrm>
              <a:off x="2010960" y="5093640"/>
              <a:ext cx="6407640" cy="109764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Cette couche gère aussi les protocoles de résolution d'adresse (ARP) et de communication entre équipement réseau (ICMP, utilisé par exemple lors d'un "ping" ).</a:t>
              </a:r>
              <a:endParaRPr b="0" lang="en-US" sz="1800" strike="noStrike" u="none">
                <a:solidFill>
                  <a:srgbClr val="000000"/>
                </a:solidFill>
                <a:effectLst/>
                <a:uFillTx/>
                <a:latin typeface="FiraCode Nerd Font Propo"/>
              </a:endParaRPr>
            </a:p>
          </p:txBody>
        </p:sp>
        <p:pic>
          <p:nvPicPr>
            <p:cNvPr id="233" name="Picture 7" descr=""/>
            <p:cNvPicPr/>
            <p:nvPr/>
          </p:nvPicPr>
          <p:blipFill>
            <a:blip r:embed="rId2"/>
            <a:stretch/>
          </p:blipFill>
          <p:spPr>
            <a:xfrm>
              <a:off x="1028880" y="5143680"/>
              <a:ext cx="652680" cy="856800"/>
            </a:xfrm>
            <a:prstGeom prst="rect">
              <a:avLst/>
            </a:prstGeom>
            <a:noFill/>
            <a:ln w="0">
              <a:noFill/>
            </a:ln>
          </p:spPr>
        </p:pic>
      </p:grpSp>
      <p:sp>
        <p:nvSpPr>
          <p:cNvPr id="234" name="AutoShape 8"/>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35"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36"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pic>
        <p:nvPicPr>
          <p:cNvPr id="237" name="Picture 2" descr=""/>
          <p:cNvPicPr/>
          <p:nvPr/>
        </p:nvPicPr>
        <p:blipFill>
          <a:blip r:embed="rId1"/>
          <a:stretch/>
        </p:blipFill>
        <p:spPr>
          <a:xfrm>
            <a:off x="9144000" y="1158120"/>
            <a:ext cx="8114400" cy="8362440"/>
          </a:xfrm>
          <a:prstGeom prst="rect">
            <a:avLst/>
          </a:prstGeom>
          <a:noFill/>
          <a:ln w="0">
            <a:noFill/>
          </a:ln>
        </p:spPr>
      </p:pic>
      <p:sp>
        <p:nvSpPr>
          <p:cNvPr id="238" name="TextBox 3"/>
          <p:cNvSpPr/>
          <p:nvPr/>
        </p:nvSpPr>
        <p:spPr>
          <a:xfrm>
            <a:off x="1028880" y="3115800"/>
            <a:ext cx="7257240" cy="853200"/>
          </a:xfrm>
          <a:prstGeom prst="rect">
            <a:avLst/>
          </a:prstGeom>
          <a:noFill/>
          <a:ln w="0">
            <a:noFill/>
          </a:ln>
        </p:spPr>
        <p:style>
          <a:lnRef idx="0"/>
          <a:fillRef idx="0"/>
          <a:effectRef idx="0"/>
          <a:fontRef idx="minor"/>
        </p:style>
        <p:txBody>
          <a:bodyPr lIns="0" rIns="0" tIns="0" bIns="0" anchor="t">
            <a:spAutoFit/>
          </a:bodyPr>
          <a:p>
            <a:pPr algn="just">
              <a:lnSpc>
                <a:spcPts val="3359"/>
              </a:lnSpc>
              <a:tabLst>
                <a:tab algn="l" pos="0"/>
              </a:tabLst>
            </a:pPr>
            <a:r>
              <a:rPr b="0" lang="en-US" sz="2100" spc="37" strike="noStrike" u="none">
                <a:solidFill>
                  <a:srgbClr val="020b14"/>
                </a:solidFill>
                <a:effectLst/>
                <a:uFillTx/>
                <a:latin typeface="Montserrat Classic"/>
                <a:ea typeface="DejaVu Sans"/>
              </a:rPr>
              <a:t>Les protocoles de la </a:t>
            </a:r>
            <a:r>
              <a:rPr b="0" lang="en-US" sz="2100" spc="37" strike="noStrike" u="none">
                <a:solidFill>
                  <a:srgbClr val="020b14"/>
                </a:solidFill>
                <a:effectLst/>
                <a:uFillTx/>
                <a:latin typeface="Montserrat Classic Bold"/>
                <a:ea typeface="DejaVu Sans"/>
              </a:rPr>
              <a:t>couche réseau</a:t>
            </a:r>
            <a:r>
              <a:rPr b="0" lang="en-US" sz="2100" spc="37" strike="noStrike" u="none">
                <a:solidFill>
                  <a:srgbClr val="020b14"/>
                </a:solidFill>
                <a:effectLst/>
                <a:uFillTx/>
                <a:latin typeface="Montserrat Classic"/>
                <a:ea typeface="DejaVu Sans"/>
              </a:rPr>
              <a:t> font </a:t>
            </a:r>
            <a:r>
              <a:rPr b="0" lang="en-US" sz="2100" spc="37" strike="noStrike" u="none">
                <a:solidFill>
                  <a:srgbClr val="020b14"/>
                </a:solidFill>
                <a:effectLst/>
                <a:uFillTx/>
                <a:latin typeface="Montserrat Classic Bold"/>
                <a:ea typeface="DejaVu Sans"/>
              </a:rPr>
              <a:t>transiter les frames</a:t>
            </a:r>
            <a:r>
              <a:rPr b="0" lang="en-US" sz="2100" spc="37" strike="noStrike" u="none">
                <a:solidFill>
                  <a:srgbClr val="020b14"/>
                </a:solidFill>
                <a:effectLst/>
                <a:uFillTx/>
                <a:latin typeface="Montserrat Classic"/>
                <a:ea typeface="DejaVu Sans"/>
              </a:rPr>
              <a:t> de données sur le réseau.</a:t>
            </a:r>
            <a:endParaRPr b="0" lang="en-US" sz="2100" strike="noStrike" u="none">
              <a:solidFill>
                <a:srgbClr val="000000"/>
              </a:solidFill>
              <a:effectLst/>
              <a:uFillTx/>
              <a:latin typeface="FiraCode Nerd Font Propo"/>
            </a:endParaRPr>
          </a:p>
        </p:txBody>
      </p:sp>
      <p:sp>
        <p:nvSpPr>
          <p:cNvPr id="239" name="TextBox 4"/>
          <p:cNvSpPr/>
          <p:nvPr/>
        </p:nvSpPr>
        <p:spPr>
          <a:xfrm>
            <a:off x="1028880" y="1066680"/>
            <a:ext cx="8793000" cy="1268280"/>
          </a:xfrm>
          <a:prstGeom prst="rect">
            <a:avLst/>
          </a:prstGeom>
          <a:noFill/>
          <a:ln w="0">
            <a:noFill/>
          </a:ln>
        </p:spPr>
        <p:style>
          <a:lnRef idx="0"/>
          <a:fillRef idx="0"/>
          <a:effectRef idx="0"/>
          <a:fontRef idx="minor"/>
        </p:style>
        <p:txBody>
          <a:bodyPr lIns="0" rIns="0" tIns="0" bIns="0" anchor="t">
            <a:spAutoFit/>
          </a:bodyPr>
          <a:p>
            <a:pPr>
              <a:lnSpc>
                <a:spcPts val="4995"/>
              </a:lnSpc>
            </a:pPr>
            <a:r>
              <a:rPr b="0" lang="en-US" sz="4500" spc="218" strike="noStrike" u="none">
                <a:solidFill>
                  <a:srgbClr val="3e484f"/>
                </a:solidFill>
                <a:effectLst/>
                <a:uFillTx/>
                <a:latin typeface="Montserrat Classic Bold"/>
                <a:ea typeface="DejaVu Sans"/>
              </a:rPr>
              <a:t>LE MODELE TCP/IP : COUCHE RÉSEAU</a:t>
            </a:r>
            <a:endParaRPr b="0" lang="en-US" sz="4500" strike="noStrike" u="none">
              <a:solidFill>
                <a:srgbClr val="000000"/>
              </a:solidFill>
              <a:effectLst/>
              <a:uFillTx/>
              <a:latin typeface="FiraCode Nerd Font Propo"/>
            </a:endParaRPr>
          </a:p>
        </p:txBody>
      </p:sp>
      <p:grpSp>
        <p:nvGrpSpPr>
          <p:cNvPr id="240" name="Group 5"/>
          <p:cNvGrpSpPr/>
          <p:nvPr/>
        </p:nvGrpSpPr>
        <p:grpSpPr>
          <a:xfrm>
            <a:off x="1028880" y="5093640"/>
            <a:ext cx="7389720" cy="2560680"/>
            <a:chOff x="1028880" y="5093640"/>
            <a:chExt cx="7389720" cy="2560680"/>
          </a:xfrm>
        </p:grpSpPr>
        <p:sp>
          <p:nvSpPr>
            <p:cNvPr id="241" name="TextBox 6"/>
            <p:cNvSpPr/>
            <p:nvPr/>
          </p:nvSpPr>
          <p:spPr>
            <a:xfrm>
              <a:off x="2010960" y="5093640"/>
              <a:ext cx="6407640" cy="25606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Ces protocoles peuvent être variés : ils incluent les différents réseaux locaux (LAN) : Ethernet, Token Ring, ..., les technologies de télécommunications sur les réseaux globaux (WAN)  : POTS, ISDN, ATM, ...</a:t>
              </a:r>
              <a:endParaRPr b="0" lang="en-US" sz="1800" strike="noStrike" u="none">
                <a:solidFill>
                  <a:srgbClr val="000000"/>
                </a:solidFill>
                <a:effectLst/>
                <a:uFillTx/>
                <a:latin typeface="FiraCode Nerd Font Propo"/>
              </a:endParaRPr>
            </a:p>
            <a:p>
              <a:pPr algn="just">
                <a:lnSpc>
                  <a:spcPts val="2880"/>
                </a:lnSpc>
              </a:pPr>
              <a:endParaRPr b="0" lang="en-US" sz="1800" strike="noStrike" u="none">
                <a:solidFill>
                  <a:srgbClr val="000000"/>
                </a:solidFill>
                <a:effectLst/>
                <a:uFillTx/>
                <a:latin typeface="FiraCode Nerd Font Propo"/>
              </a:endParaRPr>
            </a:p>
            <a:p>
              <a:pPr algn="just">
                <a:lnSpc>
                  <a:spcPts val="2880"/>
                </a:lnSpc>
              </a:pPr>
              <a:r>
                <a:rPr b="0" lang="en-US" sz="1800" spc="31" strike="noStrike" u="none">
                  <a:solidFill>
                    <a:srgbClr val="020b14"/>
                  </a:solidFill>
                  <a:effectLst/>
                  <a:uFillTx/>
                  <a:latin typeface="Montserrat Light Italics"/>
                  <a:ea typeface="DejaVu Sans"/>
                </a:rPr>
                <a:t>Leur configuration est gérée par les administrateurs réseaux et est généralement masquée aux développeurs.</a:t>
              </a:r>
              <a:endParaRPr b="0" lang="en-US" sz="1800" strike="noStrike" u="none">
                <a:solidFill>
                  <a:srgbClr val="000000"/>
                </a:solidFill>
                <a:effectLst/>
                <a:uFillTx/>
                <a:latin typeface="FiraCode Nerd Font Propo"/>
              </a:endParaRPr>
            </a:p>
          </p:txBody>
        </p:sp>
        <p:pic>
          <p:nvPicPr>
            <p:cNvPr id="242" name="Picture 7" descr=""/>
            <p:cNvPicPr/>
            <p:nvPr/>
          </p:nvPicPr>
          <p:blipFill>
            <a:blip r:embed="rId2"/>
            <a:stretch/>
          </p:blipFill>
          <p:spPr>
            <a:xfrm>
              <a:off x="1028880" y="5143680"/>
              <a:ext cx="652680" cy="856800"/>
            </a:xfrm>
            <a:prstGeom prst="rect">
              <a:avLst/>
            </a:prstGeom>
            <a:noFill/>
            <a:ln w="0">
              <a:noFill/>
            </a:ln>
          </p:spPr>
        </p:pic>
      </p:grpSp>
      <p:sp>
        <p:nvSpPr>
          <p:cNvPr id="243" name="AutoShape 8"/>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44"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45"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pic>
        <p:nvPicPr>
          <p:cNvPr id="246" name="Picture 2" descr=""/>
          <p:cNvPicPr/>
          <p:nvPr/>
        </p:nvPicPr>
        <p:blipFill>
          <a:blip r:embed="rId1"/>
          <a:stretch/>
        </p:blipFill>
        <p:spPr>
          <a:xfrm>
            <a:off x="11721240" y="5432040"/>
            <a:ext cx="5537160" cy="3321720"/>
          </a:xfrm>
          <a:prstGeom prst="rect">
            <a:avLst/>
          </a:prstGeom>
          <a:noFill/>
          <a:ln w="0">
            <a:noFill/>
          </a:ln>
        </p:spPr>
      </p:pic>
      <p:sp>
        <p:nvSpPr>
          <p:cNvPr id="247" name="TextBox 3"/>
          <p:cNvSpPr/>
          <p:nvPr/>
        </p:nvSpPr>
        <p:spPr>
          <a:xfrm>
            <a:off x="1028880" y="2686680"/>
            <a:ext cx="1622952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Pour envoyer un courrier postal, l'expéditeur inscrit l'adresse du destinataire dans un format prédéfini (rue, code postal, ville). De la même manière, il est nécessaire de définir un format pour identifier une entité sur le réseau.</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p:txBody>
      </p:sp>
      <p:sp>
        <p:nvSpPr>
          <p:cNvPr id="248" name="TextBox 4"/>
          <p:cNvSpPr/>
          <p:nvPr/>
        </p:nvSpPr>
        <p:spPr>
          <a:xfrm>
            <a:off x="1028880" y="5105520"/>
            <a:ext cx="8883720" cy="2612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Les adresses IP :</a:t>
            </a:r>
            <a:r>
              <a:rPr b="0" lang="en-US" sz="2100" strike="noStrike" u="none">
                <a:solidFill>
                  <a:srgbClr val="011b3d"/>
                </a:solidFill>
                <a:effectLst/>
                <a:uFillTx/>
                <a:latin typeface="Montserrat Light"/>
                <a:ea typeface="DejaVu Sans"/>
              </a:rPr>
              <a:t> ce sont des adresses logiques sur 32 bits (4 octets) de la forme </a:t>
            </a:r>
            <a:r>
              <a:rPr b="0" lang="en-US" sz="2100" strike="noStrike" u="none">
                <a:solidFill>
                  <a:srgbClr val="011b3d"/>
                </a:solidFill>
                <a:effectLst/>
                <a:uFillTx/>
                <a:latin typeface="Montserrat Light Bold Italics"/>
                <a:ea typeface="DejaVu Sans"/>
              </a:rPr>
              <a:t>w.x.y.z</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Celles-ci sont partitionnées en 2 segments grâce à un "masque de sous-réseau" (subnet mask) : un ID réseau (NetID) suivi par un ID de machine (HostID).</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adresses IP sont la clé primaire pour identifier une machine ou un réseau.</a:t>
            </a:r>
            <a:endParaRPr b="0" lang="en-US" sz="2100" strike="noStrike" u="none">
              <a:solidFill>
                <a:srgbClr val="000000"/>
              </a:solidFill>
              <a:effectLst/>
              <a:uFillTx/>
              <a:latin typeface="FiraCode Nerd Font Propo"/>
            </a:endParaRPr>
          </a:p>
        </p:txBody>
      </p:sp>
      <p:pic>
        <p:nvPicPr>
          <p:cNvPr id="249" name="Picture 5" descr=""/>
          <p:cNvPicPr/>
          <p:nvPr/>
        </p:nvPicPr>
        <p:blipFill>
          <a:blip r:embed="rId2"/>
          <a:stretch/>
        </p:blipFill>
        <p:spPr>
          <a:xfrm>
            <a:off x="1028880" y="7814880"/>
            <a:ext cx="547200" cy="542160"/>
          </a:xfrm>
          <a:prstGeom prst="rect">
            <a:avLst/>
          </a:prstGeom>
          <a:noFill/>
          <a:ln w="0">
            <a:noFill/>
          </a:ln>
        </p:spPr>
      </p:pic>
      <p:sp>
        <p:nvSpPr>
          <p:cNvPr id="250" name="TextBox 6"/>
          <p:cNvSpPr/>
          <p:nvPr/>
        </p:nvSpPr>
        <p:spPr>
          <a:xfrm>
            <a:off x="1823760" y="7776720"/>
            <a:ext cx="8088840" cy="186624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trike="noStrike" u="none">
                <a:solidFill>
                  <a:srgbClr val="011b3d"/>
                </a:solidFill>
                <a:effectLst/>
                <a:uFillTx/>
                <a:latin typeface="Montserrat Light"/>
                <a:ea typeface="DejaVu Sans"/>
              </a:rPr>
              <a:t>Exemple :</a:t>
            </a:r>
            <a:endParaRPr b="0" lang="en-US" sz="2100" strike="noStrike" u="none">
              <a:solidFill>
                <a:srgbClr val="000000"/>
              </a:solidFill>
              <a:effectLst/>
              <a:uFillTx/>
              <a:latin typeface="FiraCode Nerd Font Propo"/>
            </a:endParaRPr>
          </a:p>
          <a:p>
            <a:pPr>
              <a:lnSpc>
                <a:spcPts val="2940"/>
              </a:lnSpc>
            </a:pPr>
            <a:r>
              <a:rPr b="0" lang="en-US" sz="2100" strike="noStrike" u="none">
                <a:solidFill>
                  <a:srgbClr val="011b3d"/>
                </a:solidFill>
                <a:effectLst/>
                <a:uFillTx/>
                <a:latin typeface="Montserrat Light"/>
                <a:ea typeface="DejaVu Sans"/>
              </a:rPr>
              <a:t>L'adresse IP </a:t>
            </a:r>
            <a:r>
              <a:rPr b="0" lang="en-US" sz="2100" strike="noStrike" u="none">
                <a:solidFill>
                  <a:srgbClr val="011b3d"/>
                </a:solidFill>
                <a:effectLst/>
                <a:uFillTx/>
                <a:latin typeface="Montserrat Light Italics"/>
                <a:ea typeface="DejaVu Sans"/>
              </a:rPr>
              <a:t>205.116.8.44</a:t>
            </a:r>
            <a:r>
              <a:rPr b="0" lang="en-US" sz="2100" strike="noStrike" u="none">
                <a:solidFill>
                  <a:srgbClr val="011b3d"/>
                </a:solidFill>
                <a:effectLst/>
                <a:uFillTx/>
                <a:latin typeface="Montserrat Light"/>
                <a:ea typeface="DejaVu Sans"/>
              </a:rPr>
              <a:t> est partitionnée par le masque </a:t>
            </a:r>
            <a:r>
              <a:rPr b="0" lang="en-US" sz="2100" strike="noStrike" u="none">
                <a:solidFill>
                  <a:srgbClr val="011b3d"/>
                </a:solidFill>
                <a:effectLst/>
                <a:uFillTx/>
                <a:latin typeface="Montserrat Light Italics"/>
                <a:ea typeface="DejaVu Sans"/>
              </a:rPr>
              <a:t>255.255.255.0</a:t>
            </a:r>
            <a:r>
              <a:rPr b="0" lang="en-US" sz="2100" strike="noStrike" u="none">
                <a:solidFill>
                  <a:srgbClr val="011b3d"/>
                </a:solidFill>
                <a:effectLst/>
                <a:uFillTx/>
                <a:latin typeface="Montserrat Light"/>
                <a:ea typeface="DejaVu Sans"/>
              </a:rPr>
              <a:t> en :</a:t>
            </a:r>
            <a:endParaRPr b="0" lang="en-US" sz="2100" strike="noStrike" u="none">
              <a:solidFill>
                <a:srgbClr val="000000"/>
              </a:solidFill>
              <a:effectLst/>
              <a:uFillTx/>
              <a:latin typeface="FiraCode Nerd Font Propo"/>
            </a:endParaRPr>
          </a:p>
          <a:p>
            <a:pPr lvl="1" marL="453240" indent="-226800">
              <a:lnSpc>
                <a:spcPts val="2940"/>
              </a:lnSpc>
              <a:buClr>
                <a:srgbClr val="011b3d"/>
              </a:buClr>
              <a:buFont typeface="Arial"/>
              <a:buChar char="•"/>
            </a:pPr>
            <a:r>
              <a:rPr b="0" lang="en-US" sz="2100" strike="noStrike" u="none">
                <a:solidFill>
                  <a:srgbClr val="011b3d"/>
                </a:solidFill>
                <a:effectLst/>
                <a:uFillTx/>
                <a:latin typeface="Montserrat Light"/>
                <a:ea typeface="DejaVu Sans"/>
              </a:rPr>
              <a:t>un NetID : </a:t>
            </a:r>
            <a:r>
              <a:rPr b="0" lang="en-US" sz="2100" strike="noStrike" u="none">
                <a:solidFill>
                  <a:srgbClr val="011b3d"/>
                </a:solidFill>
                <a:effectLst/>
                <a:uFillTx/>
                <a:latin typeface="Montserrat Light Italics"/>
                <a:ea typeface="DejaVu Sans"/>
              </a:rPr>
              <a:t>25.116.8.0</a:t>
            </a:r>
            <a:endParaRPr b="0" lang="en-US" sz="2100" strike="noStrike" u="none">
              <a:solidFill>
                <a:srgbClr val="000000"/>
              </a:solidFill>
              <a:effectLst/>
              <a:uFillTx/>
              <a:latin typeface="FiraCode Nerd Font Propo"/>
            </a:endParaRPr>
          </a:p>
          <a:p>
            <a:pPr lvl="1" marL="453240" indent="-226800">
              <a:lnSpc>
                <a:spcPts val="2940"/>
              </a:lnSpc>
              <a:buClr>
                <a:srgbClr val="011b3d"/>
              </a:buClr>
              <a:buFont typeface="Arial"/>
              <a:buChar char="•"/>
            </a:pPr>
            <a:r>
              <a:rPr b="0" lang="en-US" sz="2100" strike="noStrike" u="none">
                <a:solidFill>
                  <a:srgbClr val="011b3d"/>
                </a:solidFill>
                <a:effectLst/>
                <a:uFillTx/>
                <a:latin typeface="Montserrat Light"/>
                <a:ea typeface="DejaVu Sans"/>
              </a:rPr>
              <a:t>un HostID : </a:t>
            </a:r>
            <a:r>
              <a:rPr b="0" lang="en-US" sz="2100" strike="noStrike" u="none">
                <a:solidFill>
                  <a:srgbClr val="011b3d"/>
                </a:solidFill>
                <a:effectLst/>
                <a:uFillTx/>
                <a:latin typeface="Montserrat Light Italics"/>
                <a:ea typeface="DejaVu Sans"/>
              </a:rPr>
              <a:t>44</a:t>
            </a:r>
            <a:endParaRPr b="0" lang="en-US" sz="2100" strike="noStrike" u="none">
              <a:solidFill>
                <a:srgbClr val="000000"/>
              </a:solidFill>
              <a:effectLst/>
              <a:uFillTx/>
              <a:latin typeface="FiraCode Nerd Font Propo"/>
            </a:endParaRPr>
          </a:p>
        </p:txBody>
      </p:sp>
      <p:sp>
        <p:nvSpPr>
          <p:cNvPr id="251" name="TextBox 7"/>
          <p:cNvSpPr/>
          <p:nvPr/>
        </p:nvSpPr>
        <p:spPr>
          <a:xfrm>
            <a:off x="1028880" y="612360"/>
            <a:ext cx="3999960" cy="160020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IP</a:t>
            </a:r>
            <a:endParaRPr b="0" lang="en-US" sz="9000" strike="noStrike" u="none">
              <a:solidFill>
                <a:srgbClr val="000000"/>
              </a:solidFill>
              <a:effectLst/>
              <a:uFillTx/>
              <a:latin typeface="FiraCode Nerd Font Propo"/>
            </a:endParaRPr>
          </a:p>
        </p:txBody>
      </p:sp>
      <p:sp>
        <p:nvSpPr>
          <p:cNvPr id="252" name="TextBox 8"/>
          <p:cNvSpPr/>
          <p:nvPr/>
        </p:nvSpPr>
        <p:spPr>
          <a:xfrm>
            <a:off x="1028880" y="4089600"/>
            <a:ext cx="15323040" cy="373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TCP / IP utilise 2 schémas de nommage pour identifier les machines (hosts) et les réseaux dans un internetwork :</a:t>
            </a:r>
            <a:endParaRPr b="0" lang="en-US" sz="2100" strike="noStrike" u="none">
              <a:solidFill>
                <a:srgbClr val="000000"/>
              </a:solidFill>
              <a:effectLst/>
              <a:uFillTx/>
              <a:latin typeface="FiraCode Nerd Font Propo"/>
            </a:endParaRPr>
          </a:p>
        </p:txBody>
      </p:sp>
      <p:pic>
        <p:nvPicPr>
          <p:cNvPr id="253" name="Picture 9" descr=""/>
          <p:cNvPicPr/>
          <p:nvPr/>
        </p:nvPicPr>
        <p:blipFill>
          <a:blip r:embed="rId3"/>
          <a:stretch/>
        </p:blipFill>
        <p:spPr>
          <a:xfrm>
            <a:off x="0" y="5172120"/>
            <a:ext cx="793800" cy="542520"/>
          </a:xfrm>
          <a:prstGeom prst="rect">
            <a:avLst/>
          </a:prstGeom>
          <a:noFill/>
          <a:ln w="0">
            <a:noFill/>
          </a:ln>
        </p:spPr>
      </p:pic>
      <p:sp>
        <p:nvSpPr>
          <p:cNvPr id="254" name="AutoShape 10"/>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55" name="TextBox 11"/>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56" name="TextBox 12"/>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257" name="TextBox 2"/>
          <p:cNvSpPr/>
          <p:nvPr/>
        </p:nvSpPr>
        <p:spPr>
          <a:xfrm>
            <a:off x="1028880" y="2555280"/>
            <a:ext cx="10333080" cy="2613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Une autre notation possible pour le masque de sous-réseau est la notation décimale.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Cette notation indique le nombre de bits réservés par le nom du réseau dans l'adresse IP.</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Par exemple, le masque </a:t>
            </a:r>
            <a:r>
              <a:rPr b="0" lang="en-US" sz="2100" strike="noStrike" u="none">
                <a:solidFill>
                  <a:srgbClr val="011b3d"/>
                </a:solidFill>
                <a:effectLst/>
                <a:uFillTx/>
                <a:latin typeface="Montserrat Light Italics"/>
                <a:ea typeface="DejaVu Sans"/>
              </a:rPr>
              <a:t>255.255.255.0</a:t>
            </a:r>
            <a:r>
              <a:rPr b="0" lang="en-US" sz="2100" strike="noStrike" u="none">
                <a:solidFill>
                  <a:srgbClr val="011b3d"/>
                </a:solidFill>
                <a:effectLst/>
                <a:uFillTx/>
                <a:latin typeface="Montserrat Light"/>
                <a:ea typeface="DejaVu Sans"/>
              </a:rPr>
              <a:t> réserve les 3 premiers octets (=3x8 bits) au réseau (et le dernier octet à l'identification de l'hôte dans le réseau). Ce masque peut donc aussi s'écrire</a:t>
            </a:r>
            <a:r>
              <a:rPr b="0" lang="en-US" sz="2100" strike="noStrike" u="none">
                <a:solidFill>
                  <a:srgbClr val="011b3d"/>
                </a:solidFill>
                <a:effectLst/>
                <a:uFillTx/>
                <a:latin typeface="Montserrat Light Italics"/>
                <a:ea typeface="DejaVu Sans"/>
              </a:rPr>
              <a:t> /24</a:t>
            </a:r>
            <a:endParaRPr b="0" lang="en-US" sz="2100" strike="noStrike" u="none">
              <a:solidFill>
                <a:srgbClr val="000000"/>
              </a:solidFill>
              <a:effectLst/>
              <a:uFillTx/>
              <a:latin typeface="FiraCode Nerd Font Propo"/>
            </a:endParaRPr>
          </a:p>
        </p:txBody>
      </p:sp>
      <p:pic>
        <p:nvPicPr>
          <p:cNvPr id="258" name="Picture 3" descr=""/>
          <p:cNvPicPr/>
          <p:nvPr/>
        </p:nvPicPr>
        <p:blipFill>
          <a:blip r:embed="rId1"/>
          <a:stretch/>
        </p:blipFill>
        <p:spPr>
          <a:xfrm>
            <a:off x="5233680" y="6444720"/>
            <a:ext cx="547200" cy="542160"/>
          </a:xfrm>
          <a:prstGeom prst="rect">
            <a:avLst/>
          </a:prstGeom>
          <a:noFill/>
          <a:ln w="0">
            <a:noFill/>
          </a:ln>
        </p:spPr>
      </p:pic>
      <p:sp>
        <p:nvSpPr>
          <p:cNvPr id="259" name="TextBox 4"/>
          <p:cNvSpPr/>
          <p:nvPr/>
        </p:nvSpPr>
        <p:spPr>
          <a:xfrm>
            <a:off x="6195600" y="6301800"/>
            <a:ext cx="11062440" cy="261396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trike="noStrike" u="none">
                <a:solidFill>
                  <a:srgbClr val="011b3d"/>
                </a:solidFill>
                <a:effectLst/>
                <a:uFillTx/>
                <a:latin typeface="Montserrat Light"/>
                <a:ea typeface="DejaVu Sans"/>
              </a:rPr>
              <a:t>Chaque réseau possède 2 adresses particulières :</a:t>
            </a:r>
            <a:endParaRPr b="0" lang="en-US" sz="2100" strike="noStrike" u="none">
              <a:solidFill>
                <a:srgbClr val="000000"/>
              </a:solidFill>
              <a:effectLst/>
              <a:uFillTx/>
              <a:latin typeface="FiraCode Nerd Font Propo"/>
            </a:endParaRPr>
          </a:p>
          <a:p>
            <a:pPr lvl="1" marL="453240" indent="-226800">
              <a:lnSpc>
                <a:spcPts val="2940"/>
              </a:lnSpc>
              <a:buClr>
                <a:srgbClr val="011b3d"/>
              </a:buClr>
              <a:buFont typeface="Arial"/>
              <a:buChar char="•"/>
            </a:pPr>
            <a:r>
              <a:rPr b="0" lang="en-US" sz="2100" strike="noStrike" u="none">
                <a:solidFill>
                  <a:srgbClr val="011b3d"/>
                </a:solidFill>
                <a:effectLst/>
                <a:uFillTx/>
                <a:latin typeface="Montserrat Light"/>
                <a:ea typeface="DejaVu Sans"/>
              </a:rPr>
              <a:t>l'adresse avec un HostID = 0 est l'adresse identifiant le réseau</a:t>
            </a:r>
            <a:endParaRPr b="0" lang="en-US" sz="2100" strike="noStrike" u="none">
              <a:solidFill>
                <a:srgbClr val="000000"/>
              </a:solidFill>
              <a:effectLst/>
              <a:uFillTx/>
              <a:latin typeface="FiraCode Nerd Font Propo"/>
            </a:endParaRPr>
          </a:p>
          <a:p>
            <a:pPr lvl="1" marL="453240" indent="-226800">
              <a:lnSpc>
                <a:spcPts val="2940"/>
              </a:lnSpc>
              <a:buClr>
                <a:srgbClr val="011b3d"/>
              </a:buClr>
              <a:buFont typeface="Arial"/>
              <a:buChar char="•"/>
            </a:pPr>
            <a:r>
              <a:rPr b="0" lang="en-US" sz="2100" strike="noStrike" u="none">
                <a:solidFill>
                  <a:srgbClr val="011b3d"/>
                </a:solidFill>
                <a:effectLst/>
                <a:uFillTx/>
                <a:latin typeface="Montserrat Light"/>
                <a:ea typeface="DejaVu Sans"/>
              </a:rPr>
              <a:t>l'adresse avec un HostID dont tous les bits sont à 1 est l'adresse de diffusion (broadcast). Cette adresse sert à diffuser un message à tous les hôtes sur le réseau.</a:t>
            </a:r>
            <a:endParaRPr b="0" lang="en-US" sz="2100" strike="noStrike" u="none">
              <a:solidFill>
                <a:srgbClr val="000000"/>
              </a:solidFill>
              <a:effectLst/>
              <a:uFillTx/>
              <a:latin typeface="FiraCode Nerd Font Propo"/>
            </a:endParaRPr>
          </a:p>
          <a:p>
            <a:pPr>
              <a:lnSpc>
                <a:spcPts val="2940"/>
              </a:lnSpc>
            </a:pPr>
            <a:r>
              <a:rPr b="0" lang="en-US" sz="2100" strike="noStrike" u="none">
                <a:solidFill>
                  <a:srgbClr val="011b3d"/>
                </a:solidFill>
                <a:effectLst/>
                <a:uFillTx/>
                <a:latin typeface="Montserrat Light"/>
                <a:ea typeface="DejaVu Sans"/>
              </a:rPr>
              <a:t>Par exemple, pour le réseau </a:t>
            </a:r>
            <a:r>
              <a:rPr b="0" lang="en-US" sz="2100" strike="noStrike" u="none">
                <a:solidFill>
                  <a:srgbClr val="011b3d"/>
                </a:solidFill>
                <a:effectLst/>
                <a:uFillTx/>
                <a:latin typeface="Montserrat Light Italics"/>
                <a:ea typeface="DejaVu Sans"/>
              </a:rPr>
              <a:t>25.116.8.0/24</a:t>
            </a:r>
            <a:r>
              <a:rPr b="0" lang="en-US" sz="2100" strike="noStrike" u="none">
                <a:solidFill>
                  <a:srgbClr val="011b3d"/>
                </a:solidFill>
                <a:effectLst/>
                <a:uFillTx/>
                <a:latin typeface="Montserrat Light"/>
                <a:ea typeface="DejaVu Sans"/>
              </a:rPr>
              <a:t> :</a:t>
            </a:r>
            <a:endParaRPr b="0" lang="en-US" sz="2100" strike="noStrike" u="none">
              <a:solidFill>
                <a:srgbClr val="000000"/>
              </a:solidFill>
              <a:effectLst/>
              <a:uFillTx/>
              <a:latin typeface="FiraCode Nerd Font Propo"/>
            </a:endParaRPr>
          </a:p>
          <a:p>
            <a:pPr lvl="1" marL="453240" indent="-226800">
              <a:lnSpc>
                <a:spcPts val="2940"/>
              </a:lnSpc>
              <a:buClr>
                <a:srgbClr val="011b3d"/>
              </a:buClr>
              <a:buFont typeface="Arial"/>
              <a:buChar char="•"/>
            </a:pPr>
            <a:r>
              <a:rPr b="0" lang="en-US" sz="2100" strike="noStrike" u="none">
                <a:solidFill>
                  <a:srgbClr val="011b3d"/>
                </a:solidFill>
                <a:effectLst/>
                <a:uFillTx/>
                <a:latin typeface="Montserrat Light"/>
                <a:ea typeface="DejaVu Sans"/>
              </a:rPr>
              <a:t>l'adresse de réseau est : </a:t>
            </a:r>
            <a:r>
              <a:rPr b="0" lang="en-US" sz="2100" strike="noStrike" u="none">
                <a:solidFill>
                  <a:srgbClr val="011b3d"/>
                </a:solidFill>
                <a:effectLst/>
                <a:uFillTx/>
                <a:latin typeface="Montserrat Light Italics"/>
                <a:ea typeface="DejaVu Sans"/>
              </a:rPr>
              <a:t>25.116.8.0</a:t>
            </a:r>
            <a:endParaRPr b="0" lang="en-US" sz="2100" strike="noStrike" u="none">
              <a:solidFill>
                <a:srgbClr val="000000"/>
              </a:solidFill>
              <a:effectLst/>
              <a:uFillTx/>
              <a:latin typeface="FiraCode Nerd Font Propo"/>
            </a:endParaRPr>
          </a:p>
          <a:p>
            <a:pPr lvl="1" marL="453240" indent="-226800">
              <a:lnSpc>
                <a:spcPts val="2940"/>
              </a:lnSpc>
              <a:buClr>
                <a:srgbClr val="011b3d"/>
              </a:buClr>
              <a:buFont typeface="Arial"/>
              <a:buChar char="•"/>
            </a:pPr>
            <a:r>
              <a:rPr b="0" lang="en-US" sz="2100" strike="noStrike" u="none">
                <a:solidFill>
                  <a:srgbClr val="011b3d"/>
                </a:solidFill>
                <a:effectLst/>
                <a:uFillTx/>
                <a:latin typeface="Montserrat Light"/>
                <a:ea typeface="DejaVu Sans"/>
              </a:rPr>
              <a:t>l'adresse de broadcast est : </a:t>
            </a:r>
            <a:r>
              <a:rPr b="0" lang="en-US" sz="2100" strike="noStrike" u="none">
                <a:solidFill>
                  <a:srgbClr val="011b3d"/>
                </a:solidFill>
                <a:effectLst/>
                <a:uFillTx/>
                <a:latin typeface="Montserrat Light Italics"/>
                <a:ea typeface="DejaVu Sans"/>
              </a:rPr>
              <a:t>25.116.8.255</a:t>
            </a:r>
            <a:endParaRPr b="0" lang="en-US" sz="2100" strike="noStrike" u="none">
              <a:solidFill>
                <a:srgbClr val="000000"/>
              </a:solidFill>
              <a:effectLst/>
              <a:uFillTx/>
              <a:latin typeface="FiraCode Nerd Font Propo"/>
            </a:endParaRPr>
          </a:p>
        </p:txBody>
      </p:sp>
      <p:sp>
        <p:nvSpPr>
          <p:cNvPr id="260" name="AutoShape 5"/>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261" name="Picture 6" descr=""/>
          <p:cNvPicPr/>
          <p:nvPr/>
        </p:nvPicPr>
        <p:blipFill>
          <a:blip r:embed="rId2"/>
          <a:stretch/>
        </p:blipFill>
        <p:spPr>
          <a:xfrm>
            <a:off x="228600" y="2657880"/>
            <a:ext cx="547200" cy="542160"/>
          </a:xfrm>
          <a:prstGeom prst="rect">
            <a:avLst/>
          </a:prstGeom>
          <a:noFill/>
          <a:ln w="0">
            <a:noFill/>
          </a:ln>
        </p:spPr>
      </p:pic>
      <p:pic>
        <p:nvPicPr>
          <p:cNvPr id="262" name="Picture 7" descr=""/>
          <p:cNvPicPr/>
          <p:nvPr/>
        </p:nvPicPr>
        <p:blipFill>
          <a:blip r:embed="rId3"/>
          <a:stretch/>
        </p:blipFill>
        <p:spPr>
          <a:xfrm>
            <a:off x="1588680" y="5625360"/>
            <a:ext cx="3126240" cy="4113720"/>
          </a:xfrm>
          <a:prstGeom prst="rect">
            <a:avLst/>
          </a:prstGeom>
          <a:noFill/>
          <a:ln w="0">
            <a:noFill/>
          </a:ln>
        </p:spPr>
      </p:pic>
      <p:pic>
        <p:nvPicPr>
          <p:cNvPr id="263" name="Picture 8" descr=""/>
          <p:cNvPicPr/>
          <p:nvPr/>
        </p:nvPicPr>
        <p:blipFill>
          <a:blip r:embed="rId4"/>
          <a:stretch/>
        </p:blipFill>
        <p:spPr>
          <a:xfrm>
            <a:off x="12345480" y="1028880"/>
            <a:ext cx="4912920" cy="3519000"/>
          </a:xfrm>
          <a:prstGeom prst="rect">
            <a:avLst/>
          </a:prstGeom>
          <a:noFill/>
          <a:ln w="0">
            <a:noFill/>
          </a:ln>
        </p:spPr>
      </p:pic>
      <p:sp>
        <p:nvSpPr>
          <p:cNvPr id="264" name="TextBox 9"/>
          <p:cNvSpPr/>
          <p:nvPr/>
        </p:nvSpPr>
        <p:spPr>
          <a:xfrm>
            <a:off x="1028880" y="612360"/>
            <a:ext cx="2628360" cy="160020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IP</a:t>
            </a:r>
            <a:endParaRPr b="0" lang="en-US" sz="9000" strike="noStrike" u="none">
              <a:solidFill>
                <a:srgbClr val="000000"/>
              </a:solidFill>
              <a:effectLst/>
              <a:uFillTx/>
              <a:latin typeface="FiraCode Nerd Font Propo"/>
            </a:endParaRPr>
          </a:p>
        </p:txBody>
      </p:sp>
      <p:sp>
        <p:nvSpPr>
          <p:cNvPr id="265" name="TextBox 10"/>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66" name="TextBox 11"/>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267" name="TextBox 2"/>
          <p:cNvSpPr/>
          <p:nvPr/>
        </p:nvSpPr>
        <p:spPr>
          <a:xfrm>
            <a:off x="1028880" y="3461400"/>
            <a:ext cx="15795000" cy="170640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400" strike="noStrike" u="none">
                <a:solidFill>
                  <a:srgbClr val="011b3d"/>
                </a:solidFill>
                <a:effectLst/>
                <a:uFillTx/>
                <a:latin typeface="Montserrat Light Bold"/>
                <a:ea typeface="DejaVu Sans"/>
              </a:rPr>
              <a:t>Les adresses IPv6 :</a:t>
            </a:r>
            <a:r>
              <a:rPr b="0" lang="en-US" sz="2400" strike="noStrike" u="none">
                <a:solidFill>
                  <a:srgbClr val="011b3d"/>
                </a:solidFill>
                <a:effectLst/>
                <a:uFillTx/>
                <a:latin typeface="Montserrat Light"/>
                <a:ea typeface="DejaVu Sans"/>
              </a:rPr>
              <a:t> Les adresses de la forme </a:t>
            </a:r>
            <a:r>
              <a:rPr b="0" lang="en-US" sz="2400" strike="noStrike" u="none">
                <a:solidFill>
                  <a:srgbClr val="011b3d"/>
                </a:solidFill>
                <a:effectLst/>
                <a:uFillTx/>
                <a:latin typeface="Montserrat Light Italics"/>
                <a:ea typeface="DejaVu Sans"/>
              </a:rPr>
              <a:t>w.x.y.z</a:t>
            </a:r>
            <a:r>
              <a:rPr b="0" lang="en-US" sz="2400" strike="noStrike" u="none">
                <a:solidFill>
                  <a:srgbClr val="011b3d"/>
                </a:solidFill>
                <a:effectLst/>
                <a:uFillTx/>
                <a:latin typeface="Montserrat Light Bold Italics"/>
                <a:ea typeface="DejaVu Sans"/>
              </a:rPr>
              <a:t> </a:t>
            </a:r>
            <a:r>
              <a:rPr b="0" lang="en-US" sz="2400" strike="noStrike" u="none">
                <a:solidFill>
                  <a:srgbClr val="011b3d"/>
                </a:solidFill>
                <a:effectLst/>
                <a:uFillTx/>
                <a:latin typeface="Montserrat Light"/>
                <a:ea typeface="DejaVu Sans"/>
              </a:rPr>
              <a:t>sont en réalité des adresses de la version IPv4.</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Montserrat Light"/>
                <a:ea typeface="DejaVu Sans"/>
              </a:rPr>
              <a:t>C'est la version ultra majoritaire dans les déploiements actuels.</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Montserrat Light"/>
                <a:ea typeface="DejaVu Sans"/>
              </a:rPr>
              <a:t>L'épuisement des adresses IPv4 sur 32 bits a conduit à la création d'une nouvelle norme : IPv6. Cependant, sa complexité de mise en oeuvre en fait un cas d'utilisation encore rare aujourd'hui.</a:t>
            </a:r>
            <a:endParaRPr b="0" lang="en-US" sz="2400" strike="noStrike" u="none">
              <a:solidFill>
                <a:srgbClr val="000000"/>
              </a:solidFill>
              <a:effectLst/>
              <a:uFillTx/>
              <a:latin typeface="FiraCode Nerd Font Propo"/>
            </a:endParaRPr>
          </a:p>
        </p:txBody>
      </p:sp>
      <p:sp>
        <p:nvSpPr>
          <p:cNvPr id="268" name="TextBox 3"/>
          <p:cNvSpPr/>
          <p:nvPr/>
        </p:nvSpPr>
        <p:spPr>
          <a:xfrm>
            <a:off x="1028880" y="612360"/>
            <a:ext cx="25934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IPv6</a:t>
            </a:r>
            <a:endParaRPr b="0" lang="en-US" sz="9000" strike="noStrike" u="none">
              <a:solidFill>
                <a:srgbClr val="000000"/>
              </a:solidFill>
              <a:effectLst/>
              <a:uFillTx/>
              <a:latin typeface="FiraCode Nerd Font Propo"/>
            </a:endParaRPr>
          </a:p>
        </p:txBody>
      </p:sp>
      <p:sp>
        <p:nvSpPr>
          <p:cNvPr id="269" name="AutoShape 4"/>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70"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71"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pic>
        <p:nvPicPr>
          <p:cNvPr id="272" name="Picture 7" descr=""/>
          <p:cNvPicPr/>
          <p:nvPr/>
        </p:nvPicPr>
        <p:blipFill>
          <a:blip r:embed="rId1"/>
          <a:stretch/>
        </p:blipFill>
        <p:spPr>
          <a:xfrm>
            <a:off x="1134000" y="6987600"/>
            <a:ext cx="547200" cy="542160"/>
          </a:xfrm>
          <a:prstGeom prst="rect">
            <a:avLst/>
          </a:prstGeom>
          <a:noFill/>
          <a:ln w="0">
            <a:noFill/>
          </a:ln>
        </p:spPr>
      </p:pic>
      <p:sp>
        <p:nvSpPr>
          <p:cNvPr id="273" name="TextBox 8"/>
          <p:cNvSpPr/>
          <p:nvPr/>
        </p:nvSpPr>
        <p:spPr>
          <a:xfrm>
            <a:off x="11262240" y="6930360"/>
            <a:ext cx="5995800" cy="149364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trike="noStrike" u="none">
                <a:solidFill>
                  <a:srgbClr val="011b3d"/>
                </a:solidFill>
                <a:effectLst/>
                <a:uFillTx/>
                <a:latin typeface="Montserrat Light Italics"/>
                <a:ea typeface="DejaVu Sans"/>
              </a:rPr>
              <a:t>Il est possible de mélanger des déploiements de chaque version, une interface réseau peut même posséder une adresse IPv4 et une adresse IPv6 en même temps.</a:t>
            </a:r>
            <a:endParaRPr b="0" lang="en-US" sz="2100" strike="noStrike" u="none">
              <a:solidFill>
                <a:srgbClr val="000000"/>
              </a:solidFill>
              <a:effectLst/>
              <a:uFillTx/>
              <a:latin typeface="FiraCode Nerd Font Propo"/>
            </a:endParaRPr>
          </a:p>
        </p:txBody>
      </p:sp>
      <p:sp>
        <p:nvSpPr>
          <p:cNvPr id="274" name="TextBox 9"/>
          <p:cNvSpPr/>
          <p:nvPr/>
        </p:nvSpPr>
        <p:spPr>
          <a:xfrm>
            <a:off x="2148840" y="6949440"/>
            <a:ext cx="7132320" cy="149364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trike="noStrike" u="none">
                <a:solidFill>
                  <a:srgbClr val="011b3d"/>
                </a:solidFill>
                <a:effectLst/>
                <a:uFillTx/>
                <a:latin typeface="Montserrat Light Italics"/>
                <a:ea typeface="DejaVu Sans"/>
              </a:rPr>
              <a:t>Les adresses IPv6 ne s'écrivent pas en notation décimale </a:t>
            </a:r>
            <a:r>
              <a:rPr b="0" lang="en-US" sz="2100" strike="noStrike" u="none">
                <a:solidFill>
                  <a:srgbClr val="011b3d"/>
                </a:solidFill>
                <a:effectLst/>
                <a:uFillTx/>
                <a:latin typeface="Montserrat Light"/>
                <a:ea typeface="DejaVu Sans"/>
              </a:rPr>
              <a:t>192.168.0.1</a:t>
            </a:r>
            <a:r>
              <a:rPr b="0" lang="en-US" sz="2100" strike="noStrike" u="none">
                <a:solidFill>
                  <a:srgbClr val="011b3d"/>
                </a:solidFill>
                <a:effectLst/>
                <a:uFillTx/>
                <a:latin typeface="Montserrat Light Italics"/>
                <a:ea typeface="DejaVu Sans"/>
              </a:rPr>
              <a:t> mais en notation hexadécimale (8 groupes de 2 octets soit 128 bits).</a:t>
            </a:r>
            <a:endParaRPr b="0" lang="en-US" sz="2100" strike="noStrike" u="none">
              <a:solidFill>
                <a:srgbClr val="000000"/>
              </a:solidFill>
              <a:effectLst/>
              <a:uFillTx/>
              <a:latin typeface="FiraCode Nerd Font Propo"/>
            </a:endParaRPr>
          </a:p>
          <a:p>
            <a:pPr>
              <a:lnSpc>
                <a:spcPts val="2940"/>
              </a:lnSpc>
            </a:pPr>
            <a:r>
              <a:rPr b="0" lang="en-US" sz="2100" strike="noStrike" u="none">
                <a:solidFill>
                  <a:srgbClr val="011b3d"/>
                </a:solidFill>
                <a:effectLst/>
                <a:uFillTx/>
                <a:latin typeface="Montserrat Light Italics"/>
                <a:ea typeface="DejaVu Sans"/>
              </a:rPr>
              <a:t>Par exemple : </a:t>
            </a:r>
            <a:r>
              <a:rPr b="0" lang="en-US" sz="2100" strike="noStrike" u="none">
                <a:solidFill>
                  <a:srgbClr val="011b3d"/>
                </a:solidFill>
                <a:effectLst/>
                <a:uFillTx/>
                <a:latin typeface="Montserrat Light"/>
                <a:ea typeface="DejaVu Sans"/>
              </a:rPr>
              <a:t>2001:0db8:0000:85a3:0000:0000:ac1f:8001</a:t>
            </a:r>
            <a:endParaRPr b="0" lang="en-US" sz="2100" strike="noStrike" u="none">
              <a:solidFill>
                <a:srgbClr val="000000"/>
              </a:solidFill>
              <a:effectLst/>
              <a:uFillTx/>
              <a:latin typeface="FiraCode Nerd Font Propo"/>
            </a:endParaRPr>
          </a:p>
        </p:txBody>
      </p:sp>
      <p:pic>
        <p:nvPicPr>
          <p:cNvPr id="275" name="Picture 10" descr=""/>
          <p:cNvPicPr/>
          <p:nvPr/>
        </p:nvPicPr>
        <p:blipFill>
          <a:blip r:embed="rId2"/>
          <a:stretch/>
        </p:blipFill>
        <p:spPr>
          <a:xfrm>
            <a:off x="10288800" y="6968520"/>
            <a:ext cx="652680" cy="856800"/>
          </a:xfrm>
          <a:prstGeom prst="rect">
            <a:avLst/>
          </a:prstGeom>
          <a:noFill/>
          <a:ln w="0">
            <a:noFill/>
          </a:ln>
        </p:spPr>
      </p:pic>
      <p:pic>
        <p:nvPicPr>
          <p:cNvPr id="276" name="Picture 11" descr=""/>
          <p:cNvPicPr/>
          <p:nvPr/>
        </p:nvPicPr>
        <p:blipFill>
          <a:blip r:embed="rId3"/>
          <a:stretch/>
        </p:blipFill>
        <p:spPr>
          <a:xfrm>
            <a:off x="120240" y="3571920"/>
            <a:ext cx="793800" cy="54252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277" name="TextBox 2"/>
          <p:cNvSpPr/>
          <p:nvPr/>
        </p:nvSpPr>
        <p:spPr>
          <a:xfrm>
            <a:off x="1028880" y="3240000"/>
            <a:ext cx="888372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Les noms de domaine </a:t>
            </a:r>
            <a:r>
              <a:rPr b="0" lang="en-US" sz="2100" strike="noStrike" u="none">
                <a:solidFill>
                  <a:srgbClr val="011b3d"/>
                </a:solidFill>
                <a:effectLst/>
                <a:uFillTx/>
                <a:latin typeface="Montserrat Light"/>
                <a:ea typeface="DejaVu Sans"/>
              </a:rPr>
              <a:t>(FQDN : Fully Qualified Domain Name) : ce sont des noms alphanumériques de la forme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Bold Italics"/>
                <a:ea typeface="DejaVu Sans"/>
              </a:rPr>
              <a:t>nom_de_machine.nom_de_domaine</a:t>
            </a:r>
            <a:r>
              <a:rPr b="0" lang="en-US" sz="2100" strike="noStrike" u="none">
                <a:solidFill>
                  <a:srgbClr val="011b3d"/>
                </a:solidFill>
                <a:effectLst/>
                <a:uFillTx/>
                <a:latin typeface="Montserrat Light Bold"/>
                <a:ea typeface="DejaVu Sans"/>
              </a:rPr>
              <a:t> </a:t>
            </a:r>
            <a:r>
              <a:rPr b="0" lang="en-US" sz="2100" strike="noStrike" u="none">
                <a:solidFill>
                  <a:srgbClr val="011b3d"/>
                </a:solidFill>
                <a:effectLst/>
                <a:uFillTx/>
                <a:latin typeface="Montserrat Light"/>
                <a:ea typeface="DejaVu Sans"/>
              </a:rPr>
              <a:t>où </a:t>
            </a:r>
            <a:r>
              <a:rPr b="0" lang="en-US" sz="2100" strike="noStrike" u="none">
                <a:solidFill>
                  <a:srgbClr val="011b3d"/>
                </a:solidFill>
                <a:effectLst/>
                <a:uFillTx/>
                <a:latin typeface="Montserrat Light Italics"/>
                <a:ea typeface="DejaVu Sans"/>
              </a:rPr>
              <a:t>nom_de_domaine</a:t>
            </a:r>
            <a:r>
              <a:rPr b="0" lang="en-US" sz="2100" strike="noStrike" u="none">
                <a:solidFill>
                  <a:srgbClr val="011b3d"/>
                </a:solidFill>
                <a:effectLst/>
                <a:uFillTx/>
                <a:latin typeface="Montserrat Light"/>
                <a:ea typeface="DejaVu Sans"/>
              </a:rPr>
              <a:t> est un nom </a:t>
            </a:r>
            <a:r>
              <a:rPr b="0" lang="en-US" sz="2100" strike="noStrike" u="none">
                <a:solidFill>
                  <a:srgbClr val="011b3d"/>
                </a:solidFill>
                <a:effectLst/>
                <a:uFillTx/>
                <a:latin typeface="Montserrat Light Bold"/>
                <a:ea typeface="DejaVu Sans"/>
              </a:rPr>
              <a:t>DNS</a:t>
            </a:r>
            <a:r>
              <a:rPr b="0" lang="en-US" sz="2100" strike="noStrike" u="none">
                <a:solidFill>
                  <a:srgbClr val="011b3d"/>
                </a:solidFill>
                <a:effectLst/>
                <a:uFillTx/>
                <a:latin typeface="Montserrat Light"/>
                <a:ea typeface="DejaVu Sans"/>
              </a:rPr>
              <a:t> (système de nommage hiérarchique mondialisé).</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p:txBody>
      </p:sp>
      <p:pic>
        <p:nvPicPr>
          <p:cNvPr id="278" name="Picture 3" descr=""/>
          <p:cNvPicPr/>
          <p:nvPr/>
        </p:nvPicPr>
        <p:blipFill>
          <a:blip r:embed="rId1"/>
          <a:stretch/>
        </p:blipFill>
        <p:spPr>
          <a:xfrm>
            <a:off x="1028880" y="5512680"/>
            <a:ext cx="547200" cy="542160"/>
          </a:xfrm>
          <a:prstGeom prst="rect">
            <a:avLst/>
          </a:prstGeom>
          <a:noFill/>
          <a:ln w="0">
            <a:noFill/>
          </a:ln>
        </p:spPr>
      </p:pic>
      <p:pic>
        <p:nvPicPr>
          <p:cNvPr id="279" name="Picture 4" descr=""/>
          <p:cNvPicPr/>
          <p:nvPr/>
        </p:nvPicPr>
        <p:blipFill>
          <a:blip r:embed="rId2"/>
          <a:stretch/>
        </p:blipFill>
        <p:spPr>
          <a:xfrm>
            <a:off x="120240" y="3240000"/>
            <a:ext cx="793800" cy="542520"/>
          </a:xfrm>
          <a:prstGeom prst="rect">
            <a:avLst/>
          </a:prstGeom>
          <a:noFill/>
          <a:ln w="0">
            <a:noFill/>
          </a:ln>
        </p:spPr>
      </p:pic>
      <p:pic>
        <p:nvPicPr>
          <p:cNvPr id="280" name="Picture 5" descr=""/>
          <p:cNvPicPr/>
          <p:nvPr/>
        </p:nvPicPr>
        <p:blipFill>
          <a:blip r:embed="rId3"/>
          <a:stretch/>
        </p:blipFill>
        <p:spPr>
          <a:xfrm>
            <a:off x="10317960" y="3278160"/>
            <a:ext cx="6928560" cy="3844800"/>
          </a:xfrm>
          <a:prstGeom prst="rect">
            <a:avLst/>
          </a:prstGeom>
          <a:noFill/>
          <a:ln w="0">
            <a:noFill/>
          </a:ln>
        </p:spPr>
      </p:pic>
      <p:sp>
        <p:nvSpPr>
          <p:cNvPr id="281" name="TextBox 6"/>
          <p:cNvSpPr/>
          <p:nvPr/>
        </p:nvSpPr>
        <p:spPr>
          <a:xfrm>
            <a:off x="1811880" y="5474520"/>
            <a:ext cx="8088840" cy="186696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trike="noStrike" u="none">
                <a:solidFill>
                  <a:srgbClr val="011b3d"/>
                </a:solidFill>
                <a:effectLst/>
                <a:uFillTx/>
                <a:latin typeface="Montserrat Light"/>
                <a:ea typeface="DejaVu Sans"/>
              </a:rPr>
              <a:t>Exemple :</a:t>
            </a:r>
            <a:endParaRPr b="0" lang="en-US" sz="2100" strike="noStrike" u="none">
              <a:solidFill>
                <a:srgbClr val="000000"/>
              </a:solidFill>
              <a:effectLst/>
              <a:uFillTx/>
              <a:latin typeface="FiraCode Nerd Font Propo"/>
            </a:endParaRPr>
          </a:p>
          <a:p>
            <a:pPr>
              <a:lnSpc>
                <a:spcPts val="2940"/>
              </a:lnSpc>
            </a:pPr>
            <a:r>
              <a:rPr b="0" lang="en-US" sz="2100" strike="noStrike" u="none">
                <a:solidFill>
                  <a:srgbClr val="011b3d"/>
                </a:solidFill>
                <a:effectLst/>
                <a:uFillTx/>
                <a:latin typeface="Montserrat Light"/>
                <a:ea typeface="DejaVu Sans"/>
              </a:rPr>
              <a:t>Le nom de domaine </a:t>
            </a:r>
            <a:r>
              <a:rPr b="0" lang="en-US" sz="2100" strike="noStrike" u="none">
                <a:solidFill>
                  <a:srgbClr val="011b3d"/>
                </a:solidFill>
                <a:effectLst/>
                <a:uFillTx/>
                <a:latin typeface="Montserrat Light Italics"/>
                <a:ea typeface="DejaVu Sans"/>
              </a:rPr>
              <a:t>server12.microsoft.com</a:t>
            </a:r>
            <a:r>
              <a:rPr b="0" lang="en-US" sz="2100" strike="noStrike" u="none">
                <a:solidFill>
                  <a:srgbClr val="011b3d"/>
                </a:solidFill>
                <a:effectLst/>
                <a:uFillTx/>
                <a:latin typeface="Montserrat Light"/>
                <a:ea typeface="DejaVu Sans"/>
              </a:rPr>
              <a:t> représente la machine </a:t>
            </a:r>
            <a:r>
              <a:rPr b="0" lang="en-US" sz="2100" strike="noStrike" u="none">
                <a:solidFill>
                  <a:srgbClr val="011b3d"/>
                </a:solidFill>
                <a:effectLst/>
                <a:uFillTx/>
                <a:latin typeface="Montserrat Light Italics"/>
                <a:ea typeface="DejaVu Sans"/>
              </a:rPr>
              <a:t>server12</a:t>
            </a:r>
            <a:r>
              <a:rPr b="0" lang="en-US" sz="2100" strike="noStrike" u="none">
                <a:solidFill>
                  <a:srgbClr val="011b3d"/>
                </a:solidFill>
                <a:effectLst/>
                <a:uFillTx/>
                <a:latin typeface="Montserrat Light"/>
                <a:ea typeface="DejaVu Sans"/>
              </a:rPr>
              <a:t> qui appartient à un réseau nommé </a:t>
            </a:r>
            <a:r>
              <a:rPr b="0" lang="en-US" sz="2100" strike="noStrike" u="none">
                <a:solidFill>
                  <a:srgbClr val="011b3d"/>
                </a:solidFill>
                <a:effectLst/>
                <a:uFillTx/>
                <a:latin typeface="Montserrat Light Italics"/>
                <a:ea typeface="DejaVu Sans"/>
              </a:rPr>
              <a:t>microsoft</a:t>
            </a:r>
            <a:r>
              <a:rPr b="0" lang="en-US" sz="2100" strike="noStrike" u="none">
                <a:solidFill>
                  <a:srgbClr val="011b3d"/>
                </a:solidFill>
                <a:effectLst/>
                <a:uFillTx/>
                <a:latin typeface="Montserrat Light"/>
                <a:ea typeface="DejaVu Sans"/>
              </a:rPr>
              <a:t> qui est un sous-réseau du réseau </a:t>
            </a:r>
            <a:r>
              <a:rPr b="0" lang="en-US" sz="2100" strike="noStrike" u="none">
                <a:solidFill>
                  <a:srgbClr val="011b3d"/>
                </a:solidFill>
                <a:effectLst/>
                <a:uFillTx/>
                <a:latin typeface="Montserrat Light Italics"/>
                <a:ea typeface="DejaVu Sans"/>
              </a:rPr>
              <a:t>com</a:t>
            </a:r>
            <a:r>
              <a:rPr b="0" lang="en-US" sz="2100" strike="noStrike" u="none">
                <a:solidFill>
                  <a:srgbClr val="011b3d"/>
                </a:solidFill>
                <a:effectLst/>
                <a:uFillTx/>
                <a:latin typeface="Montserrat Light"/>
                <a:ea typeface="DejaVu Sans"/>
              </a:rPr>
              <a:t> (lui-même sous-réseau du réseau racine : "</a:t>
            </a:r>
            <a:r>
              <a:rPr b="0" lang="en-US" sz="2100" strike="noStrike" u="none">
                <a:solidFill>
                  <a:srgbClr val="011b3d"/>
                </a:solidFill>
                <a:effectLst/>
                <a:uFillTx/>
                <a:latin typeface="Montserrat Light Italics"/>
                <a:ea typeface="DejaVu Sans"/>
              </a:rPr>
              <a:t>.</a:t>
            </a:r>
            <a:r>
              <a:rPr b="0" lang="en-US" sz="2100" strike="noStrike" u="none">
                <a:solidFill>
                  <a:srgbClr val="011b3d"/>
                </a:solidFill>
                <a:effectLst/>
                <a:uFillTx/>
                <a:latin typeface="Montserrat Light"/>
                <a:ea typeface="DejaVu Sans"/>
              </a:rPr>
              <a:t>" (dot)</a:t>
            </a:r>
            <a:endParaRPr b="0" lang="en-US" sz="2100" strike="noStrike" u="none">
              <a:solidFill>
                <a:srgbClr val="000000"/>
              </a:solidFill>
              <a:effectLst/>
              <a:uFillTx/>
              <a:latin typeface="FiraCode Nerd Font Propo"/>
            </a:endParaRPr>
          </a:p>
        </p:txBody>
      </p:sp>
      <p:sp>
        <p:nvSpPr>
          <p:cNvPr id="282" name="TextBox 7"/>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Nom de domaine</a:t>
            </a:r>
            <a:endParaRPr b="0" lang="en-US" sz="9000" strike="noStrike" u="none">
              <a:solidFill>
                <a:srgbClr val="000000"/>
              </a:solidFill>
              <a:effectLst/>
              <a:uFillTx/>
              <a:latin typeface="FiraCode Nerd Font Propo"/>
            </a:endParaRPr>
          </a:p>
        </p:txBody>
      </p:sp>
      <p:sp>
        <p:nvSpPr>
          <p:cNvPr id="283" name="AutoShape 8"/>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84"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85"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pic>
        <p:nvPicPr>
          <p:cNvPr id="286" name="Picture 2" descr=""/>
          <p:cNvPicPr/>
          <p:nvPr/>
        </p:nvPicPr>
        <p:blipFill>
          <a:blip r:embed="rId1"/>
          <a:stretch/>
        </p:blipFill>
        <p:spPr>
          <a:xfrm>
            <a:off x="1028880" y="2680560"/>
            <a:ext cx="793800" cy="542520"/>
          </a:xfrm>
          <a:prstGeom prst="rect">
            <a:avLst/>
          </a:prstGeom>
          <a:noFill/>
          <a:ln w="0">
            <a:noFill/>
          </a:ln>
        </p:spPr>
      </p:pic>
      <p:pic>
        <p:nvPicPr>
          <p:cNvPr id="287" name="Picture 3" descr=""/>
          <p:cNvPicPr/>
          <p:nvPr/>
        </p:nvPicPr>
        <p:blipFill>
          <a:blip r:embed="rId2"/>
          <a:stretch/>
        </p:blipFill>
        <p:spPr>
          <a:xfrm>
            <a:off x="10245960" y="5432040"/>
            <a:ext cx="7012440" cy="3825360"/>
          </a:xfrm>
          <a:prstGeom prst="rect">
            <a:avLst/>
          </a:prstGeom>
          <a:noFill/>
          <a:ln w="0">
            <a:noFill/>
          </a:ln>
        </p:spPr>
      </p:pic>
      <p:sp>
        <p:nvSpPr>
          <p:cNvPr id="288" name="TextBox 4"/>
          <p:cNvSpPr/>
          <p:nvPr/>
        </p:nvSpPr>
        <p:spPr>
          <a:xfrm>
            <a:off x="2041560" y="2642400"/>
            <a:ext cx="1244808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 protocole Domain Name System (DNS) est le service informatique </a:t>
            </a:r>
            <a:r>
              <a:rPr b="0" lang="en-US" sz="2100" strike="noStrike" u="none">
                <a:solidFill>
                  <a:srgbClr val="011b3d"/>
                </a:solidFill>
                <a:effectLst/>
                <a:uFillTx/>
                <a:latin typeface="Montserrat Classic Bold"/>
                <a:ea typeface="DejaVu Sans"/>
              </a:rPr>
              <a:t>distribué</a:t>
            </a:r>
            <a:r>
              <a:rPr b="0" lang="en-US" sz="2100" strike="noStrike" u="none">
                <a:solidFill>
                  <a:srgbClr val="011b3d"/>
                </a:solidFill>
                <a:effectLst/>
                <a:uFillTx/>
                <a:latin typeface="Montserrat Classic"/>
                <a:ea typeface="DejaVu Sans"/>
              </a:rPr>
              <a:t> utilisé pour </a:t>
            </a:r>
            <a:r>
              <a:rPr b="0" lang="en-US" sz="2100" strike="noStrike" u="none">
                <a:solidFill>
                  <a:srgbClr val="011b3d"/>
                </a:solidFill>
                <a:effectLst/>
                <a:uFillTx/>
                <a:latin typeface="Montserrat Classic Bold"/>
                <a:ea typeface="DejaVu Sans"/>
              </a:rPr>
              <a:t>traduire les noms de domaine Internet en adresse IP</a:t>
            </a:r>
            <a:r>
              <a:rPr b="0" lang="en-US" sz="2100" strike="noStrike" u="none">
                <a:solidFill>
                  <a:srgbClr val="011b3d"/>
                </a:solidFill>
                <a:effectLst/>
                <a:uFillTx/>
                <a:latin typeface="Montserrat Classic"/>
                <a:ea typeface="DejaVu Sans"/>
              </a:rPr>
              <a:t> ou autres enregistrements</a:t>
            </a:r>
            <a:endParaRPr b="0" lang="en-US" sz="2100" strike="noStrike" u="none">
              <a:solidFill>
                <a:srgbClr val="000000"/>
              </a:solidFill>
              <a:effectLst/>
              <a:uFillTx/>
              <a:latin typeface="FiraCode Nerd Font Propo"/>
            </a:endParaRPr>
          </a:p>
        </p:txBody>
      </p:sp>
      <p:sp>
        <p:nvSpPr>
          <p:cNvPr id="289" name="TextBox 5"/>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DNS</a:t>
            </a:r>
            <a:endParaRPr b="0" lang="en-US" sz="9000" strike="noStrike" u="none">
              <a:solidFill>
                <a:srgbClr val="000000"/>
              </a:solidFill>
              <a:effectLst/>
              <a:uFillTx/>
              <a:latin typeface="FiraCode Nerd Font Propo"/>
            </a:endParaRPr>
          </a:p>
        </p:txBody>
      </p:sp>
      <p:sp>
        <p:nvSpPr>
          <p:cNvPr id="290" name="TextBox 6"/>
          <p:cNvSpPr/>
          <p:nvPr/>
        </p:nvSpPr>
        <p:spPr>
          <a:xfrm>
            <a:off x="1028880" y="3891240"/>
            <a:ext cx="1622952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Les noms de domaine sont plus simples à retenir pour un humain et plus parlant (logs, ...) mais les machines communiquent essentiellement par adresses IP.</a:t>
            </a:r>
            <a:endParaRPr b="0" lang="en-US" sz="2100" strike="noStrike" u="none">
              <a:solidFill>
                <a:srgbClr val="000000"/>
              </a:solidFill>
              <a:effectLst/>
              <a:uFillTx/>
              <a:latin typeface="FiraCode Nerd Font Propo"/>
            </a:endParaRPr>
          </a:p>
        </p:txBody>
      </p:sp>
      <p:sp>
        <p:nvSpPr>
          <p:cNvPr id="291" name="TextBox 7"/>
          <p:cNvSpPr/>
          <p:nvPr/>
        </p:nvSpPr>
        <p:spPr>
          <a:xfrm>
            <a:off x="1028880" y="5986800"/>
            <a:ext cx="8664840" cy="1866600"/>
          </a:xfrm>
          <a:prstGeom prst="rect">
            <a:avLst/>
          </a:prstGeom>
          <a:noFill/>
          <a:ln w="0">
            <a:noFill/>
          </a:ln>
        </p:spPr>
        <p:style>
          <a:lnRef idx="0"/>
          <a:fillRef idx="0"/>
          <a:effectRef idx="0"/>
          <a:fontRef idx="minor"/>
        </p:style>
        <p:txBody>
          <a:bodyPr lIns="0" rIns="0" tIns="0" bIns="0" anchor="t">
            <a:spAutoFit/>
          </a:bodyPr>
          <a:p>
            <a:pPr>
              <a:lnSpc>
                <a:spcPts val="2940"/>
              </a:lnSpc>
            </a:pPr>
            <a:r>
              <a:rPr b="0" lang="en-US" sz="2100" strike="noStrike" u="none">
                <a:solidFill>
                  <a:srgbClr val="011b3d"/>
                </a:solidFill>
                <a:effectLst/>
                <a:uFillTx/>
                <a:latin typeface="Montserrat Light"/>
                <a:ea typeface="DejaVu Sans"/>
              </a:rPr>
              <a:t>DNS est un service </a:t>
            </a:r>
            <a:r>
              <a:rPr b="0" lang="en-US" sz="2100" strike="noStrike" u="none">
                <a:solidFill>
                  <a:srgbClr val="011b3d"/>
                </a:solidFill>
                <a:effectLst/>
                <a:uFillTx/>
                <a:latin typeface="Montserrat Light Bold"/>
                <a:ea typeface="DejaVu Sans"/>
              </a:rPr>
              <a:t>hiérarchique</a:t>
            </a:r>
            <a:r>
              <a:rPr b="0" lang="en-US" sz="2100" strike="noStrike" u="none">
                <a:solidFill>
                  <a:srgbClr val="011b3d"/>
                </a:solidFill>
                <a:effectLst/>
                <a:uFillTx/>
                <a:latin typeface="Montserrat Light"/>
                <a:ea typeface="DejaVu Sans"/>
              </a:rPr>
              <a:t> : les serveurs DNS de 1er niveau (TLD : Top Level Domain) sont connus de tous, et</a:t>
            </a:r>
            <a:endParaRPr b="0" lang="en-US" sz="2100" strike="noStrike" u="none">
              <a:solidFill>
                <a:srgbClr val="000000"/>
              </a:solidFill>
              <a:effectLst/>
              <a:uFillTx/>
              <a:latin typeface="FiraCode Nerd Font Propo"/>
            </a:endParaRPr>
          </a:p>
          <a:p>
            <a:pPr>
              <a:lnSpc>
                <a:spcPts val="2940"/>
              </a:lnSpc>
            </a:pPr>
            <a:r>
              <a:rPr b="0" lang="en-US" sz="2100" strike="noStrike" u="none">
                <a:solidFill>
                  <a:srgbClr val="011b3d"/>
                </a:solidFill>
                <a:effectLst/>
                <a:uFillTx/>
                <a:latin typeface="Montserrat Light"/>
                <a:ea typeface="DejaVu Sans"/>
              </a:rPr>
              <a:t>délèguent la résolution de sous-domaines à des serveurs intermédiaires (exemple : .org), et ainsi de suite jusqu'au noeud DNS terminal connaissant l'IP de la machine.</a:t>
            </a:r>
            <a:endParaRPr b="0" lang="en-US" sz="2100" strike="noStrike" u="none">
              <a:solidFill>
                <a:srgbClr val="000000"/>
              </a:solidFill>
              <a:effectLst/>
              <a:uFillTx/>
              <a:latin typeface="FiraCode Nerd Font Propo"/>
            </a:endParaRPr>
          </a:p>
        </p:txBody>
      </p:sp>
      <p:sp>
        <p:nvSpPr>
          <p:cNvPr id="292" name="AutoShape 8"/>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293"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294"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pic>
        <p:nvPicPr>
          <p:cNvPr id="295" name="Picture 11" descr=""/>
          <p:cNvPicPr/>
          <p:nvPr/>
        </p:nvPicPr>
        <p:blipFill>
          <a:blip r:embed="rId3"/>
          <a:stretch/>
        </p:blipFill>
        <p:spPr>
          <a:xfrm>
            <a:off x="228600" y="6086880"/>
            <a:ext cx="547200" cy="54216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pic>
        <p:nvPicPr>
          <p:cNvPr id="296" name="Picture 2" descr=""/>
          <p:cNvPicPr/>
          <p:nvPr/>
        </p:nvPicPr>
        <p:blipFill>
          <a:blip r:embed="rId1"/>
          <a:stretch/>
        </p:blipFill>
        <p:spPr>
          <a:xfrm>
            <a:off x="1028880" y="2680560"/>
            <a:ext cx="793800" cy="542520"/>
          </a:xfrm>
          <a:prstGeom prst="rect">
            <a:avLst/>
          </a:prstGeom>
          <a:noFill/>
          <a:ln w="0">
            <a:noFill/>
          </a:ln>
        </p:spPr>
      </p:pic>
      <p:sp>
        <p:nvSpPr>
          <p:cNvPr id="297"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298" name="Picture 4" descr=""/>
          <p:cNvPicPr/>
          <p:nvPr/>
        </p:nvPicPr>
        <p:blipFill>
          <a:blip r:embed="rId2"/>
          <a:stretch/>
        </p:blipFill>
        <p:spPr>
          <a:xfrm>
            <a:off x="10519920" y="5545080"/>
            <a:ext cx="652680" cy="856800"/>
          </a:xfrm>
          <a:prstGeom prst="rect">
            <a:avLst/>
          </a:prstGeom>
          <a:noFill/>
          <a:ln w="0">
            <a:noFill/>
          </a:ln>
        </p:spPr>
      </p:pic>
      <p:pic>
        <p:nvPicPr>
          <p:cNvPr id="299" name="Picture 5" descr=""/>
          <p:cNvPicPr/>
          <p:nvPr/>
        </p:nvPicPr>
        <p:blipFill>
          <a:blip r:embed="rId3"/>
          <a:stretch/>
        </p:blipFill>
        <p:spPr>
          <a:xfrm>
            <a:off x="1028880" y="6469920"/>
            <a:ext cx="652680" cy="856800"/>
          </a:xfrm>
          <a:prstGeom prst="rect">
            <a:avLst/>
          </a:prstGeom>
          <a:noFill/>
          <a:ln w="0">
            <a:noFill/>
          </a:ln>
        </p:spPr>
      </p:pic>
      <p:pic>
        <p:nvPicPr>
          <p:cNvPr id="300" name="Picture 6" descr=""/>
          <p:cNvPicPr/>
          <p:nvPr/>
        </p:nvPicPr>
        <p:blipFill>
          <a:blip r:embed="rId4"/>
          <a:stretch/>
        </p:blipFill>
        <p:spPr>
          <a:xfrm>
            <a:off x="10519920" y="7567920"/>
            <a:ext cx="652680" cy="856800"/>
          </a:xfrm>
          <a:prstGeom prst="rect">
            <a:avLst/>
          </a:prstGeom>
          <a:noFill/>
          <a:ln w="0">
            <a:noFill/>
          </a:ln>
        </p:spPr>
      </p:pic>
      <p:pic>
        <p:nvPicPr>
          <p:cNvPr id="301" name="Picture 7" descr=""/>
          <p:cNvPicPr/>
          <p:nvPr/>
        </p:nvPicPr>
        <p:blipFill>
          <a:blip r:embed="rId5"/>
          <a:stretch/>
        </p:blipFill>
        <p:spPr>
          <a:xfrm>
            <a:off x="12614760" y="1004760"/>
            <a:ext cx="4643280" cy="2437200"/>
          </a:xfrm>
          <a:prstGeom prst="rect">
            <a:avLst/>
          </a:prstGeom>
          <a:noFill/>
          <a:ln w="0">
            <a:noFill/>
          </a:ln>
        </p:spPr>
      </p:pic>
      <p:sp>
        <p:nvSpPr>
          <p:cNvPr id="302" name="TextBox 8"/>
          <p:cNvSpPr/>
          <p:nvPr/>
        </p:nvSpPr>
        <p:spPr>
          <a:xfrm>
            <a:off x="2041560" y="2642400"/>
            <a:ext cx="893952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 protocole Hypertext Transfer Protocol (</a:t>
            </a:r>
            <a:r>
              <a:rPr b="0" lang="en-US" sz="2100" strike="noStrike" u="none">
                <a:solidFill>
                  <a:srgbClr val="011b3d"/>
                </a:solidFill>
                <a:effectLst/>
                <a:uFillTx/>
                <a:latin typeface="Montserrat Classic Bold"/>
                <a:ea typeface="DejaVu Sans"/>
              </a:rPr>
              <a:t>HTTP</a:t>
            </a:r>
            <a:r>
              <a:rPr b="0" lang="en-US" sz="2100" strike="noStrike" u="none">
                <a:solidFill>
                  <a:srgbClr val="011b3d"/>
                </a:solidFill>
                <a:effectLst/>
                <a:uFillTx/>
                <a:latin typeface="Montserrat Classic"/>
                <a:ea typeface="DejaVu Sans"/>
              </a:rPr>
              <a:t>) est un protocole de </a:t>
            </a:r>
            <a:r>
              <a:rPr b="0" lang="en-US" sz="2100" strike="noStrike" u="none">
                <a:solidFill>
                  <a:srgbClr val="011b3d"/>
                </a:solidFill>
                <a:effectLst/>
                <a:uFillTx/>
                <a:latin typeface="Montserrat Classic Bold"/>
                <a:ea typeface="DejaVu Sans"/>
              </a:rPr>
              <a:t>communication client-serveur</a:t>
            </a:r>
            <a:r>
              <a:rPr b="0" lang="en-US" sz="2100" strike="noStrike" u="none">
                <a:solidFill>
                  <a:srgbClr val="011b3d"/>
                </a:solidFill>
                <a:effectLst/>
                <a:uFillTx/>
                <a:latin typeface="Montserrat Classic"/>
                <a:ea typeface="DejaVu Sans"/>
              </a:rPr>
              <a:t> développé pour le Web.</a:t>
            </a:r>
            <a:endParaRPr b="0" lang="en-US" sz="2100" strike="noStrike" u="none">
              <a:solidFill>
                <a:srgbClr val="000000"/>
              </a:solidFill>
              <a:effectLst/>
              <a:uFillTx/>
              <a:latin typeface="FiraCode Nerd Font Propo"/>
            </a:endParaRPr>
          </a:p>
        </p:txBody>
      </p:sp>
      <p:sp>
        <p:nvSpPr>
          <p:cNvPr id="303" name="TextBox 9"/>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http://</a:t>
            </a:r>
            <a:endParaRPr b="0" lang="en-US" sz="9000" strike="noStrike" u="none">
              <a:solidFill>
                <a:srgbClr val="000000"/>
              </a:solidFill>
              <a:effectLst/>
              <a:uFillTx/>
              <a:latin typeface="FiraCode Nerd Font Propo"/>
            </a:endParaRPr>
          </a:p>
        </p:txBody>
      </p:sp>
      <p:sp>
        <p:nvSpPr>
          <p:cNvPr id="304" name="TextBox 10"/>
          <p:cNvSpPr/>
          <p:nvPr/>
        </p:nvSpPr>
        <p:spPr>
          <a:xfrm>
            <a:off x="1028880" y="3788640"/>
            <a:ext cx="16229520" cy="11206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HTTP est un protocole de la couche applicative, il n'impose pas de couche de transport mais dans la pratique on utilise </a:t>
            </a:r>
            <a:r>
              <a:rPr b="0" lang="en-US" sz="2100" strike="noStrike" u="none">
                <a:solidFill>
                  <a:srgbClr val="011b3d"/>
                </a:solidFill>
                <a:effectLst/>
                <a:uFillTx/>
                <a:latin typeface="Montserrat Light Bold"/>
                <a:ea typeface="DejaVu Sans"/>
              </a:rPr>
              <a:t>TCP</a:t>
            </a:r>
            <a:r>
              <a:rPr b="0" lang="en-US" sz="2100" strike="noStrike" u="none">
                <a:solidFill>
                  <a:srgbClr val="011b3d"/>
                </a:solidFill>
                <a:effectLst/>
                <a:uFillTx/>
                <a:latin typeface="Montserrat Light"/>
                <a:ea typeface="DejaVu Sans"/>
              </a:rPr>
              <a: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clients HTTP les plus connus sont les navigateurs Web permettant à un utilisateur d'accéder à un serveur contenant les données</a:t>
            </a:r>
            <a:endParaRPr b="0" lang="en-US" sz="2100" strike="noStrike" u="none">
              <a:solidFill>
                <a:srgbClr val="000000"/>
              </a:solidFill>
              <a:effectLst/>
              <a:uFillTx/>
              <a:latin typeface="FiraCode Nerd Font Propo"/>
            </a:endParaRPr>
          </a:p>
        </p:txBody>
      </p:sp>
      <p:sp>
        <p:nvSpPr>
          <p:cNvPr id="305" name="TextBox 11"/>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06" name="TextBox 12"/>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07" name="TextBox 13"/>
          <p:cNvSpPr/>
          <p:nvPr/>
        </p:nvSpPr>
        <p:spPr>
          <a:xfrm>
            <a:off x="11502360" y="5573520"/>
            <a:ext cx="575568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Par défaut, un serveur HTTP utilise le port </a:t>
            </a:r>
            <a:r>
              <a:rPr b="0" lang="en-US" sz="1800" spc="31" strike="noStrike" u="none">
                <a:solidFill>
                  <a:srgbClr val="020b14"/>
                </a:solidFill>
                <a:effectLst/>
                <a:uFillTx/>
                <a:latin typeface="Montserrat Light"/>
                <a:ea typeface="DejaVu Sans"/>
              </a:rPr>
              <a:t>80</a:t>
            </a:r>
            <a:r>
              <a:rPr b="0" lang="en-US" sz="1800" spc="31" strike="noStrike" u="none">
                <a:solidFill>
                  <a:srgbClr val="020b14"/>
                </a:solidFill>
                <a:effectLst/>
                <a:uFillTx/>
                <a:latin typeface="Montserrat Light Italics"/>
                <a:ea typeface="DejaVu Sans"/>
              </a:rPr>
              <a:t> (</a:t>
            </a:r>
            <a:r>
              <a:rPr b="0" lang="en-US" sz="1800" spc="31" strike="noStrike" u="none">
                <a:solidFill>
                  <a:srgbClr val="020b14"/>
                </a:solidFill>
                <a:effectLst/>
                <a:uFillTx/>
                <a:latin typeface="Montserrat Light"/>
                <a:ea typeface="DejaVu Sans"/>
              </a:rPr>
              <a:t>443</a:t>
            </a:r>
            <a:r>
              <a:rPr b="0" lang="en-US" sz="1800" spc="31" strike="noStrike" u="none">
                <a:solidFill>
                  <a:srgbClr val="020b14"/>
                </a:solidFill>
                <a:effectLst/>
                <a:uFillTx/>
                <a:latin typeface="Montserrat Light Italics"/>
                <a:ea typeface="DejaVu Sans"/>
              </a:rPr>
              <a:t> pour HTTPS)</a:t>
            </a:r>
            <a:endParaRPr b="0" lang="en-US" sz="1800" strike="noStrike" u="none">
              <a:solidFill>
                <a:srgbClr val="000000"/>
              </a:solidFill>
              <a:effectLst/>
              <a:uFillTx/>
              <a:latin typeface="FiraCode Nerd Font Propo"/>
            </a:endParaRPr>
          </a:p>
        </p:txBody>
      </p:sp>
      <p:sp>
        <p:nvSpPr>
          <p:cNvPr id="308" name="TextBox 14"/>
          <p:cNvSpPr/>
          <p:nvPr/>
        </p:nvSpPr>
        <p:spPr>
          <a:xfrm>
            <a:off x="11502360" y="7596360"/>
            <a:ext cx="575568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HTTP permet l'authentification de l'utilisateur par username/password.</a:t>
            </a:r>
            <a:endParaRPr b="0" lang="en-US" sz="1800" strike="noStrike" u="none">
              <a:solidFill>
                <a:srgbClr val="000000"/>
              </a:solidFill>
              <a:effectLst/>
              <a:uFillTx/>
              <a:latin typeface="FiraCode Nerd Font Propo"/>
            </a:endParaRPr>
          </a:p>
        </p:txBody>
      </p:sp>
      <p:sp>
        <p:nvSpPr>
          <p:cNvPr id="309" name="TextBox 15"/>
          <p:cNvSpPr/>
          <p:nvPr/>
        </p:nvSpPr>
        <p:spPr>
          <a:xfrm>
            <a:off x="1887840" y="6506640"/>
            <a:ext cx="7394760" cy="1096920"/>
          </a:xfrm>
          <a:prstGeom prst="rect">
            <a:avLst/>
          </a:prstGeom>
          <a:noFill/>
          <a:ln w="0">
            <a:noFill/>
          </a:ln>
        </p:spPr>
        <p:style>
          <a:lnRef idx="0"/>
          <a:fillRef idx="0"/>
          <a:effectRef idx="0"/>
          <a:fontRef idx="minor"/>
        </p:style>
        <p:txBody>
          <a:bodyPr lIns="0" rIns="0" tIns="0" bIns="0" anchor="t">
            <a:spAutoFit/>
          </a:bodyPr>
          <a:p>
            <a:pPr algn="just">
              <a:lnSpc>
                <a:spcPts val="2880"/>
              </a:lnSpc>
              <a:tabLst>
                <a:tab algn="l" pos="0"/>
              </a:tabLst>
            </a:pPr>
            <a:r>
              <a:rPr b="0" lang="en-US" sz="1800" spc="31" strike="noStrike" u="none">
                <a:solidFill>
                  <a:srgbClr val="020b14"/>
                </a:solidFill>
                <a:effectLst/>
                <a:uFillTx/>
                <a:latin typeface="Montserrat Light Italics"/>
                <a:ea typeface="DejaVu Sans"/>
              </a:rPr>
              <a:t>(HTTP1.0), HTTP 1.1 et HTTP/2 sont les versions utilisées du protocole, HTTP/3 n'étant pas encore bien supporté par les navigateurs.</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310" name="TextBox 2"/>
          <p:cNvSpPr/>
          <p:nvPr/>
        </p:nvSpPr>
        <p:spPr>
          <a:xfrm>
            <a:off x="1028880" y="4239720"/>
            <a:ext cx="16229520" cy="5414400"/>
          </a:xfrm>
          <a:prstGeom prst="rect">
            <a:avLst/>
          </a:prstGeom>
          <a:noFill/>
          <a:ln w="0">
            <a:noFill/>
          </a:ln>
        </p:spPr>
        <p:style>
          <a:lnRef idx="0"/>
          <a:fillRef idx="0"/>
          <a:effectRef idx="0"/>
          <a:fontRef idx="minor"/>
        </p:style>
        <p:txBody>
          <a:bodyPr lIns="0" rIns="0" tIns="0" bIns="0" anchor="t">
            <a:spAutoFit/>
          </a:bodyPr>
          <a:p>
            <a:pPr>
              <a:lnSpc>
                <a:spcPts val="2665"/>
              </a:lnSpc>
            </a:pPr>
            <a:r>
              <a:rPr b="0" lang="en-US" sz="2400" spc="113" strike="noStrike" u="none">
                <a:solidFill>
                  <a:srgbClr val="011b3d"/>
                </a:solidFill>
                <a:effectLst/>
                <a:uFillTx/>
                <a:latin typeface="Glacial Indifference Bold"/>
                <a:ea typeface="DejaVu Sans"/>
              </a:rPr>
              <a:t>GET</a:t>
            </a:r>
            <a:r>
              <a:rPr b="0" lang="en-US" sz="2400" spc="113" strike="noStrike" u="none">
                <a:solidFill>
                  <a:srgbClr val="011b3d"/>
                </a:solidFill>
                <a:effectLst/>
                <a:uFillTx/>
                <a:latin typeface="Glacial Indifference"/>
                <a:ea typeface="DejaVu Sans"/>
              </a:rPr>
              <a:t> : C'est la méthode la plus courante pour demander une ressource. Une requête GET est sans effet sur la ressource, il doit être possible de répéter la requête sans effet.</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HEAD</a:t>
            </a:r>
            <a:r>
              <a:rPr b="0" lang="en-US" sz="2400" spc="113" strike="noStrike" u="none">
                <a:solidFill>
                  <a:srgbClr val="011b3d"/>
                </a:solidFill>
                <a:effectLst/>
                <a:uFillTx/>
                <a:latin typeface="Glacial Indifference"/>
                <a:ea typeface="DejaVu Sans"/>
              </a:rPr>
              <a:t> : Cette méthode ne demande que des informations sur la ressource, sans demander la ressource elle-même.</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POST </a:t>
            </a:r>
            <a:r>
              <a:rPr b="0" lang="en-US" sz="2400" spc="113" strike="noStrike" u="none">
                <a:solidFill>
                  <a:srgbClr val="011b3d"/>
                </a:solidFill>
                <a:effectLst/>
                <a:uFillTx/>
                <a:latin typeface="Glacial Indifference"/>
                <a:ea typeface="DejaVu Sans"/>
              </a:rPr>
              <a:t>: Cette méthode est utilisée pour transmettre des données en vue d'un traitement à une ressource (le plus souvent depuis un formulaire HTML). Le résultat peut être la création de nouvelles ressources ou la modification de ressources existantes.</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OPTIONS</a:t>
            </a:r>
            <a:r>
              <a:rPr b="0" lang="en-US" sz="2400" spc="113" strike="noStrike" u="none">
                <a:solidFill>
                  <a:srgbClr val="011b3d"/>
                </a:solidFill>
                <a:effectLst/>
                <a:uFillTx/>
                <a:latin typeface="Glacial Indifference"/>
                <a:ea typeface="DejaVu Sans"/>
              </a:rPr>
              <a:t> : Cette méthode permet d'obtenir les options de communication d'une ressource ou du serveur en général.</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CONNECT</a:t>
            </a:r>
            <a:r>
              <a:rPr b="0" lang="en-US" sz="2400" spc="113" strike="noStrike" u="none">
                <a:solidFill>
                  <a:srgbClr val="011b3d"/>
                </a:solidFill>
                <a:effectLst/>
                <a:uFillTx/>
                <a:latin typeface="Glacial Indifference"/>
                <a:ea typeface="DejaVu Sans"/>
              </a:rPr>
              <a:t> : Cette méthode permet d'utiliser un proxy comme un tunnel de communication.</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TRACE</a:t>
            </a:r>
            <a:r>
              <a:rPr b="0" lang="en-US" sz="2400" spc="113" strike="noStrike" u="none">
                <a:solidFill>
                  <a:srgbClr val="011b3d"/>
                </a:solidFill>
                <a:effectLst/>
                <a:uFillTx/>
                <a:latin typeface="Glacial Indifference"/>
                <a:ea typeface="DejaVu Sans"/>
              </a:rPr>
              <a:t> : Cette méthode demande au serveur de retourner ce qu'il a reçu, dans le but de tester et effectuer un diagnostic sur la connexion.</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PUT</a:t>
            </a:r>
            <a:r>
              <a:rPr b="0" lang="en-US" sz="2400" spc="113" strike="noStrike" u="none">
                <a:solidFill>
                  <a:srgbClr val="011b3d"/>
                </a:solidFill>
                <a:effectLst/>
                <a:uFillTx/>
                <a:latin typeface="Glacial Indifference"/>
                <a:ea typeface="DejaVu Sans"/>
              </a:rPr>
              <a:t> : Cette méthode permet de remplacer ou d'ajouter une ressource sur le serveur.</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PATCH</a:t>
            </a:r>
            <a:r>
              <a:rPr b="0" lang="en-US" sz="2400" spc="113" strike="noStrike" u="none">
                <a:solidFill>
                  <a:srgbClr val="011b3d"/>
                </a:solidFill>
                <a:effectLst/>
                <a:uFillTx/>
                <a:latin typeface="Glacial Indifference"/>
                <a:ea typeface="DejaVu Sans"/>
              </a:rPr>
              <a:t> : Cette méthode permet, contrairement à PUT, de faire une modification partielle d'une ressource.</a:t>
            </a:r>
            <a:endParaRPr b="0" lang="en-US" sz="2400" strike="noStrike" u="none">
              <a:solidFill>
                <a:srgbClr val="000000"/>
              </a:solidFill>
              <a:effectLst/>
              <a:uFillTx/>
              <a:latin typeface="FiraCode Nerd Font Propo"/>
            </a:endParaRPr>
          </a:p>
          <a:p>
            <a:pPr>
              <a:lnSpc>
                <a:spcPts val="2665"/>
              </a:lnSpc>
            </a:pPr>
            <a:r>
              <a:rPr b="0" lang="en-US" sz="2400" spc="113" strike="noStrike" u="none">
                <a:solidFill>
                  <a:srgbClr val="011b3d"/>
                </a:solidFill>
                <a:effectLst/>
                <a:uFillTx/>
                <a:latin typeface="Glacial Indifference Bold"/>
                <a:ea typeface="DejaVu Sans"/>
              </a:rPr>
              <a:t>DELETE</a:t>
            </a:r>
            <a:r>
              <a:rPr b="0" lang="en-US" sz="2400" spc="113" strike="noStrike" u="none">
                <a:solidFill>
                  <a:srgbClr val="011b3d"/>
                </a:solidFill>
                <a:effectLst/>
                <a:uFillTx/>
                <a:latin typeface="Glacial Indifference"/>
                <a:ea typeface="DejaVu Sans"/>
              </a:rPr>
              <a:t> : Cette méthode permet de supprimer une ressource du serveur.</a:t>
            </a:r>
            <a:endParaRPr b="0" lang="en-US" sz="2400" strike="noStrike" u="none">
              <a:solidFill>
                <a:srgbClr val="000000"/>
              </a:solidFill>
              <a:effectLst/>
              <a:uFillTx/>
              <a:latin typeface="FiraCode Nerd Font Propo"/>
            </a:endParaRPr>
          </a:p>
        </p:txBody>
      </p:sp>
      <p:sp>
        <p:nvSpPr>
          <p:cNvPr id="311" name="TextBox 3"/>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http://</a:t>
            </a:r>
            <a:endParaRPr b="0" lang="en-US" sz="9000" strike="noStrike" u="none">
              <a:solidFill>
                <a:srgbClr val="000000"/>
              </a:solidFill>
              <a:effectLst/>
              <a:uFillTx/>
              <a:latin typeface="FiraCode Nerd Font Propo"/>
            </a:endParaRPr>
          </a:p>
        </p:txBody>
      </p:sp>
      <p:sp>
        <p:nvSpPr>
          <p:cNvPr id="312" name="TextBox 4"/>
          <p:cNvSpPr/>
          <p:nvPr/>
        </p:nvSpPr>
        <p:spPr>
          <a:xfrm>
            <a:off x="1028880" y="2714400"/>
            <a:ext cx="16229520" cy="1120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Dans le protocole HTTP, une méthode est une </a:t>
            </a:r>
            <a:r>
              <a:rPr b="0" lang="en-US" sz="2100" strike="noStrike" u="none">
                <a:solidFill>
                  <a:srgbClr val="011b3d"/>
                </a:solidFill>
                <a:effectLst/>
                <a:uFillTx/>
                <a:latin typeface="Montserrat Light Bold"/>
                <a:ea typeface="DejaVu Sans"/>
              </a:rPr>
              <a:t>commande</a:t>
            </a:r>
            <a:r>
              <a:rPr b="0" lang="en-US" sz="2100" strike="noStrike" u="none">
                <a:solidFill>
                  <a:srgbClr val="011b3d"/>
                </a:solidFill>
                <a:effectLst/>
                <a:uFillTx/>
                <a:latin typeface="Montserrat Light"/>
                <a:ea typeface="DejaVu Sans"/>
              </a:rPr>
              <a:t> spécifiant un type de requête, c'est-à-dire qu'elle demande au serveur d'effectuer une </a:t>
            </a:r>
            <a:r>
              <a:rPr b="0" lang="en-US" sz="2100" strike="noStrike" u="none">
                <a:solidFill>
                  <a:srgbClr val="011b3d"/>
                </a:solidFill>
                <a:effectLst/>
                <a:uFillTx/>
                <a:latin typeface="Montserrat Light Bold"/>
                <a:ea typeface="DejaVu Sans"/>
              </a:rPr>
              <a:t>action</a:t>
            </a:r>
            <a:r>
              <a:rPr b="0" lang="en-US" sz="2100" strike="noStrike" u="none">
                <a:solidFill>
                  <a:srgbClr val="011b3d"/>
                </a:solidFill>
                <a:effectLst/>
                <a:uFillTx/>
                <a:latin typeface="Montserrat Light"/>
                <a:ea typeface="DejaVu Sans"/>
              </a:rPr>
              <a:t>. En général l'action concerne une ressource identifiée par l'URL qui suit le nom de la méthode, par exemple : </a:t>
            </a:r>
            <a:r>
              <a:rPr b="0" lang="en-US" sz="2100" strike="noStrike" u="none">
                <a:solidFill>
                  <a:srgbClr val="011b3d"/>
                </a:solidFill>
                <a:effectLst/>
                <a:uFillTx/>
                <a:latin typeface="Montserrat Light Italics"/>
                <a:ea typeface="DejaVu Sans"/>
              </a:rPr>
              <a:t>GET / HTTP/1.1 Host:www.google.com</a:t>
            </a:r>
            <a:endParaRPr b="0" lang="en-US" sz="2100" strike="noStrike" u="none">
              <a:solidFill>
                <a:srgbClr val="000000"/>
              </a:solidFill>
              <a:effectLst/>
              <a:uFillTx/>
              <a:latin typeface="FiraCode Nerd Font Propo"/>
            </a:endParaRPr>
          </a:p>
        </p:txBody>
      </p:sp>
      <p:sp>
        <p:nvSpPr>
          <p:cNvPr id="313" name="AutoShape 5"/>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314"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15"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988be"/>
        </a:solidFill>
      </p:bgPr>
    </p:bg>
    <p:spTree>
      <p:nvGrpSpPr>
        <p:cNvPr id="1" name=""/>
        <p:cNvGrpSpPr/>
        <p:nvPr/>
      </p:nvGrpSpPr>
      <p:grpSpPr>
        <a:xfrm>
          <a:off x="0" y="0"/>
          <a:ext cx="0" cy="0"/>
          <a:chOff x="0" y="0"/>
          <a:chExt cx="0" cy="0"/>
        </a:xfrm>
      </p:grpSpPr>
      <p:sp>
        <p:nvSpPr>
          <p:cNvPr id="86" name="TextBox 3"/>
          <p:cNvSpPr/>
          <p:nvPr/>
        </p:nvSpPr>
        <p:spPr>
          <a:xfrm>
            <a:off x="1028880" y="857160"/>
            <a:ext cx="10866240" cy="3200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f5f5ef"/>
                </a:solidFill>
                <a:effectLst/>
                <a:uFillTx/>
                <a:latin typeface="Gagalin"/>
                <a:ea typeface="DejaVu Sans"/>
              </a:rPr>
              <a:t>Standard et protocoles Web</a:t>
            </a:r>
            <a:endParaRPr b="0" lang="en-US" sz="9000" strike="noStrike" u="none">
              <a:solidFill>
                <a:srgbClr val="ffffff"/>
              </a:solidFill>
              <a:effectLst/>
              <a:uFillTx/>
              <a:latin typeface="FiraCode Nerd Font Propo"/>
            </a:endParaRPr>
          </a:p>
        </p:txBody>
      </p:sp>
      <p:sp>
        <p:nvSpPr>
          <p:cNvPr id="87" name="TextBox 5"/>
          <p:cNvSpPr/>
          <p:nvPr/>
        </p:nvSpPr>
        <p:spPr>
          <a:xfrm>
            <a:off x="2709720" y="6087240"/>
            <a:ext cx="13186440" cy="2707560"/>
          </a:xfrm>
          <a:prstGeom prst="rect">
            <a:avLst/>
          </a:prstGeom>
          <a:noFill/>
          <a:ln w="0">
            <a:noFill/>
          </a:ln>
        </p:spPr>
        <p:style>
          <a:lnRef idx="0"/>
          <a:fillRef idx="0"/>
          <a:effectRef idx="0"/>
          <a:fontRef idx="minor"/>
        </p:style>
        <p:txBody>
          <a:bodyPr lIns="0" rIns="0" tIns="0" bIns="0" anchor="t">
            <a:spAutoFit/>
          </a:bodyPr>
          <a:p>
            <a:pPr>
              <a:lnSpc>
                <a:spcPts val="5329"/>
              </a:lnSpc>
            </a:pPr>
            <a:r>
              <a:rPr b="0" lang="en-US" sz="4800" spc="235" strike="noStrike" u="none">
                <a:solidFill>
                  <a:srgbClr val="ffffff"/>
                </a:solidFill>
                <a:effectLst/>
                <a:uFillTx/>
                <a:latin typeface="Glacial Indifference Bold"/>
                <a:ea typeface="DejaVu Sans"/>
              </a:rPr>
              <a:t>Qu'est-ce qu'Internet ?</a:t>
            </a:r>
            <a:endParaRPr b="0" lang="en-US" sz="4800" strike="noStrike" u="none">
              <a:solidFill>
                <a:srgbClr val="ffffff"/>
              </a:solidFill>
              <a:effectLst/>
              <a:uFillTx/>
              <a:latin typeface="FiraCode Nerd Font Propo"/>
            </a:endParaRPr>
          </a:p>
          <a:p>
            <a:pPr>
              <a:lnSpc>
                <a:spcPts val="5329"/>
              </a:lnSpc>
            </a:pPr>
            <a:r>
              <a:rPr b="0" lang="en-US" sz="4800" spc="235" strike="noStrike" u="none">
                <a:solidFill>
                  <a:srgbClr val="ffffff"/>
                </a:solidFill>
                <a:effectLst/>
                <a:uFillTx/>
                <a:latin typeface="Glacial Indifference Bold"/>
                <a:ea typeface="DejaVu Sans"/>
              </a:rPr>
              <a:t>Qu'est-ce que le World Wide Web ?</a:t>
            </a:r>
            <a:endParaRPr b="0" lang="en-US" sz="4800" strike="noStrike" u="none">
              <a:solidFill>
                <a:srgbClr val="ffffff"/>
              </a:solidFill>
              <a:effectLst/>
              <a:uFillTx/>
              <a:latin typeface="FiraCode Nerd Font Propo"/>
            </a:endParaRPr>
          </a:p>
          <a:p>
            <a:pPr>
              <a:lnSpc>
                <a:spcPts val="5329"/>
              </a:lnSpc>
            </a:pPr>
            <a:r>
              <a:rPr b="0" lang="en-US" sz="4800" spc="235" strike="noStrike" u="none">
                <a:solidFill>
                  <a:srgbClr val="ffffff"/>
                </a:solidFill>
                <a:effectLst/>
                <a:uFillTx/>
                <a:latin typeface="Glacial Indifference Bold"/>
                <a:ea typeface="DejaVu Sans"/>
              </a:rPr>
              <a:t>Quelles normes et protocoles permettent leur utilisation ? </a:t>
            </a:r>
            <a:endParaRPr b="0" lang="en-US" sz="480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316" name="TextBox 2"/>
          <p:cNvSpPr/>
          <p:nvPr/>
        </p:nvSpPr>
        <p:spPr>
          <a:xfrm>
            <a:off x="1028880" y="5473800"/>
            <a:ext cx="9009720" cy="2613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Un codes de status est un nombre à 3 chiffres défini par la norme.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codes de status sont regroupés en 5 catégories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1xx – </a:t>
            </a:r>
            <a:r>
              <a:rPr b="0" lang="en-US" sz="2100" strike="noStrike" u="none">
                <a:solidFill>
                  <a:srgbClr val="011b3d"/>
                </a:solidFill>
                <a:effectLst/>
                <a:uFillTx/>
                <a:latin typeface="Montserrat Light Italics"/>
                <a:ea typeface="DejaVu Sans"/>
              </a:rPr>
              <a:t>Informational</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2xx – </a:t>
            </a:r>
            <a:r>
              <a:rPr b="0" lang="en-US" sz="2100" strike="noStrike" u="none">
                <a:solidFill>
                  <a:srgbClr val="011b3d"/>
                </a:solidFill>
                <a:effectLst/>
                <a:uFillTx/>
                <a:latin typeface="Montserrat Light Italics"/>
                <a:ea typeface="DejaVu Sans"/>
              </a:rPr>
              <a:t>Successful</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3xx -</a:t>
            </a:r>
            <a:r>
              <a:rPr b="0" lang="en-US" sz="2100" strike="noStrike" u="none">
                <a:solidFill>
                  <a:srgbClr val="011b3d"/>
                </a:solidFill>
                <a:effectLst/>
                <a:uFillTx/>
                <a:latin typeface="Montserrat Light Italics"/>
                <a:ea typeface="DejaVu Sans"/>
              </a:rPr>
              <a:t>Multiple</a:t>
            </a:r>
            <a:r>
              <a:rPr b="0" lang="en-US" sz="2100" strike="noStrike" u="none">
                <a:solidFill>
                  <a:srgbClr val="011b3d"/>
                </a:solidFill>
                <a:effectLst/>
                <a:uFillTx/>
                <a:latin typeface="Montserrat Light"/>
                <a:ea typeface="DejaVu Sans"/>
              </a:rPr>
              <a:t> </a:t>
            </a:r>
            <a:r>
              <a:rPr b="0" lang="en-US" sz="2100" strike="noStrike" u="none">
                <a:solidFill>
                  <a:srgbClr val="011b3d"/>
                </a:solidFill>
                <a:effectLst/>
                <a:uFillTx/>
                <a:latin typeface="Montserrat Light Italics"/>
                <a:ea typeface="DejaVu Sans"/>
              </a:rPr>
              <a:t>Choice</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4xx– </a:t>
            </a:r>
            <a:r>
              <a:rPr b="0" lang="en-US" sz="2100" strike="noStrike" u="none">
                <a:solidFill>
                  <a:srgbClr val="011b3d"/>
                </a:solidFill>
                <a:effectLst/>
                <a:uFillTx/>
                <a:latin typeface="Montserrat Light Italics"/>
                <a:ea typeface="DejaVu Sans"/>
              </a:rPr>
              <a:t>Client Error</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5xx -</a:t>
            </a:r>
            <a:r>
              <a:rPr b="0" lang="en-US" sz="2100" strike="noStrike" u="none">
                <a:solidFill>
                  <a:srgbClr val="011b3d"/>
                </a:solidFill>
                <a:effectLst/>
                <a:uFillTx/>
                <a:latin typeface="Montserrat Light Italics"/>
                <a:ea typeface="DejaVu Sans"/>
              </a:rPr>
              <a:t>Server Error</a:t>
            </a:r>
            <a:endParaRPr b="0" lang="en-US" sz="2100" strike="noStrike" u="none">
              <a:solidFill>
                <a:srgbClr val="000000"/>
              </a:solidFill>
              <a:effectLst/>
              <a:uFillTx/>
              <a:latin typeface="FiraCode Nerd Font Propo"/>
            </a:endParaRPr>
          </a:p>
        </p:txBody>
      </p:sp>
      <p:sp>
        <p:nvSpPr>
          <p:cNvPr id="317"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318" name="Picture 4" descr=""/>
          <p:cNvPicPr/>
          <p:nvPr/>
        </p:nvPicPr>
        <p:blipFill>
          <a:blip r:embed="rId1"/>
          <a:stretch/>
        </p:blipFill>
        <p:spPr>
          <a:xfrm>
            <a:off x="10893240" y="5511960"/>
            <a:ext cx="4900320" cy="3260520"/>
          </a:xfrm>
          <a:prstGeom prst="rect">
            <a:avLst/>
          </a:prstGeom>
          <a:noFill/>
          <a:ln w="0">
            <a:noFill/>
          </a:ln>
        </p:spPr>
      </p:pic>
      <p:sp>
        <p:nvSpPr>
          <p:cNvPr id="319" name="TextBox 5"/>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http://</a:t>
            </a:r>
            <a:endParaRPr b="0" lang="en-US" sz="9000" strike="noStrike" u="none">
              <a:solidFill>
                <a:srgbClr val="000000"/>
              </a:solidFill>
              <a:effectLst/>
              <a:uFillTx/>
              <a:latin typeface="FiraCode Nerd Font Propo"/>
            </a:endParaRPr>
          </a:p>
        </p:txBody>
      </p:sp>
      <p:sp>
        <p:nvSpPr>
          <p:cNvPr id="320"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21"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22" name="TextBox 8"/>
          <p:cNvSpPr/>
          <p:nvPr/>
        </p:nvSpPr>
        <p:spPr>
          <a:xfrm>
            <a:off x="1028880" y="3238560"/>
            <a:ext cx="1622952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Les réponses aux requêtes HTTP renvoient toutes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Un code de status et une description. Ce code permet d'identifier et d'automatiser le traitement des erreurs.</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Un ou plusieurs en-têtes (headers) optionnels</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Un corps de message (body) optionnel de plusieurs lignes pouvant contenir des données binaires</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19696"/>
        </a:solidFill>
      </p:bgPr>
    </p:bg>
    <p:spTree>
      <p:nvGrpSpPr>
        <p:cNvPr id="1" name=""/>
        <p:cNvGrpSpPr/>
        <p:nvPr/>
      </p:nvGrpSpPr>
      <p:grpSpPr>
        <a:xfrm>
          <a:off x="0" y="0"/>
          <a:ext cx="0" cy="0"/>
          <a:chOff x="0" y="0"/>
          <a:chExt cx="0" cy="0"/>
        </a:xfrm>
      </p:grpSpPr>
      <p:sp>
        <p:nvSpPr>
          <p:cNvPr id="323" name="TextBox 2"/>
          <p:cNvSpPr/>
          <p:nvPr/>
        </p:nvSpPr>
        <p:spPr>
          <a:xfrm>
            <a:off x="1028880" y="5590440"/>
            <a:ext cx="9009720" cy="3733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Ce protocole est en réalité l'utilisation du protocole sécurisé TLS (ou SSL) encapsulant le protocole HTTP dans les données qui transitent.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La sécurité des informations est rendue possible par l'utilisation de certificats SSL.</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 serveur émet un certificat (une clé publique) signée avec sa clé privée : c'est la détention de cette clé privée qui garantit l'identité du serveur.</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échanges de données sont alors chiffrées en utilisant les clés du serveur et du client, ce qui garantit la confidentialité et l'intégrité des échanges.</a:t>
            </a:r>
            <a:endParaRPr b="0" lang="en-US" sz="2100" strike="noStrike" u="none">
              <a:solidFill>
                <a:srgbClr val="000000"/>
              </a:solidFill>
              <a:effectLst/>
              <a:uFillTx/>
              <a:latin typeface="FiraCode Nerd Font Propo"/>
            </a:endParaRPr>
          </a:p>
        </p:txBody>
      </p:sp>
      <p:sp>
        <p:nvSpPr>
          <p:cNvPr id="324"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325" name="TextBox 4"/>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https://</a:t>
            </a:r>
            <a:endParaRPr b="0" lang="en-US" sz="9000" strike="noStrike" u="none">
              <a:solidFill>
                <a:srgbClr val="000000"/>
              </a:solidFill>
              <a:effectLst/>
              <a:uFillTx/>
              <a:latin typeface="FiraCode Nerd Font Propo"/>
            </a:endParaRPr>
          </a:p>
        </p:txBody>
      </p:sp>
      <p:pic>
        <p:nvPicPr>
          <p:cNvPr id="326" name="Picture 5" descr=""/>
          <p:cNvPicPr/>
          <p:nvPr/>
        </p:nvPicPr>
        <p:blipFill>
          <a:blip r:embed="rId1"/>
          <a:stretch/>
        </p:blipFill>
        <p:spPr>
          <a:xfrm>
            <a:off x="1028880" y="3326040"/>
            <a:ext cx="547200" cy="542160"/>
          </a:xfrm>
          <a:prstGeom prst="rect">
            <a:avLst/>
          </a:prstGeom>
          <a:noFill/>
          <a:ln w="0">
            <a:noFill/>
          </a:ln>
        </p:spPr>
      </p:pic>
      <p:sp>
        <p:nvSpPr>
          <p:cNvPr id="327" name="TextBox 6"/>
          <p:cNvSpPr/>
          <p:nvPr/>
        </p:nvSpPr>
        <p:spPr>
          <a:xfrm>
            <a:off x="11251440" y="5463720"/>
            <a:ext cx="6006600" cy="3360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Le certificat du serveur est en principe signé de nouveau avec la clé publique d'une 2e autorité, et ce procédé est appliqué récursivement jusqu'à un signataire de confiance.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Ainsi, le client peut connaître une liste limitée de signataires de confiance, qui en signant le certificat d'un tiers vont lui déléguer leur confiance, et ainsi de suite jusqu'au serveur à atteindre.</a:t>
            </a:r>
            <a:endParaRPr b="0" lang="en-US" sz="2100" strike="noStrike" u="none">
              <a:solidFill>
                <a:srgbClr val="000000"/>
              </a:solidFill>
              <a:effectLst/>
              <a:uFillTx/>
              <a:latin typeface="FiraCode Nerd Font Propo"/>
            </a:endParaRPr>
          </a:p>
        </p:txBody>
      </p:sp>
      <p:pic>
        <p:nvPicPr>
          <p:cNvPr id="328" name="Picture 7" descr=""/>
          <p:cNvPicPr/>
          <p:nvPr/>
        </p:nvPicPr>
        <p:blipFill>
          <a:blip r:embed="rId2"/>
          <a:stretch/>
        </p:blipFill>
        <p:spPr>
          <a:xfrm>
            <a:off x="14861160" y="2400480"/>
            <a:ext cx="1967040" cy="2535480"/>
          </a:xfrm>
          <a:prstGeom prst="rect">
            <a:avLst/>
          </a:prstGeom>
          <a:noFill/>
          <a:ln w="0">
            <a:noFill/>
          </a:ln>
        </p:spPr>
      </p:pic>
      <p:pic>
        <p:nvPicPr>
          <p:cNvPr id="329" name="Picture 8" descr=""/>
          <p:cNvPicPr/>
          <p:nvPr/>
        </p:nvPicPr>
        <p:blipFill>
          <a:blip r:embed="rId3"/>
          <a:stretch/>
        </p:blipFill>
        <p:spPr>
          <a:xfrm>
            <a:off x="9679320" y="3024000"/>
            <a:ext cx="1571040" cy="2476800"/>
          </a:xfrm>
          <a:prstGeom prst="rect">
            <a:avLst/>
          </a:prstGeom>
          <a:noFill/>
          <a:ln w="0">
            <a:noFill/>
          </a:ln>
        </p:spPr>
      </p:pic>
      <p:sp>
        <p:nvSpPr>
          <p:cNvPr id="330"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31"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32" name="TextBox 11"/>
          <p:cNvSpPr/>
          <p:nvPr/>
        </p:nvSpPr>
        <p:spPr>
          <a:xfrm>
            <a:off x="2010960" y="3267720"/>
            <a:ext cx="7271640" cy="73188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Bold Italics"/>
                <a:ea typeface="DejaVu Sans"/>
              </a:rPr>
              <a:t>HTTPS</a:t>
            </a:r>
            <a:r>
              <a:rPr b="0" lang="en-US" sz="1800" spc="31" strike="noStrike" u="none">
                <a:solidFill>
                  <a:srgbClr val="020b14"/>
                </a:solidFill>
                <a:effectLst/>
                <a:uFillTx/>
                <a:latin typeface="Montserrat Light Italics"/>
                <a:ea typeface="DejaVu Sans"/>
              </a:rPr>
              <a:t> (avec S pour secured) est la variante sécurisée de </a:t>
            </a:r>
            <a:r>
              <a:rPr b="0" lang="en-US" sz="1800" spc="31" strike="noStrike" u="none">
                <a:solidFill>
                  <a:srgbClr val="020b14"/>
                </a:solidFill>
                <a:effectLst/>
                <a:uFillTx/>
                <a:latin typeface="Montserrat Light"/>
                <a:ea typeface="DejaVu Sans"/>
              </a:rPr>
              <a:t>HTTP</a:t>
            </a:r>
            <a:r>
              <a:rPr b="0" lang="en-US" sz="1800" spc="31" strike="noStrike" u="none">
                <a:solidFill>
                  <a:srgbClr val="020b14"/>
                </a:solidFill>
                <a:effectLst/>
                <a:uFillTx/>
                <a:latin typeface="Montserrat Light Italics"/>
                <a:ea typeface="DejaVu Sans"/>
              </a:rPr>
              <a:t> par l'usage des protocoles </a:t>
            </a:r>
            <a:r>
              <a:rPr b="0" lang="en-US" sz="1800" spc="31" strike="noStrike" u="none">
                <a:solidFill>
                  <a:srgbClr val="020b14"/>
                </a:solidFill>
                <a:effectLst/>
                <a:uFillTx/>
                <a:latin typeface="Montserrat Light"/>
                <a:ea typeface="DejaVu Sans"/>
              </a:rPr>
              <a:t>Transport Layer Security (TLS)</a:t>
            </a:r>
            <a:r>
              <a:rPr b="0" lang="en-US" sz="1800" spc="31" strike="noStrike" u="none">
                <a:solidFill>
                  <a:srgbClr val="020b14"/>
                </a:solidFill>
                <a:effectLst/>
                <a:uFillTx/>
                <a:latin typeface="Montserrat Light Italics"/>
                <a:ea typeface="DejaVu Sans"/>
              </a:rPr>
              <a:t>.</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pic>
        <p:nvPicPr>
          <p:cNvPr id="333" name="Picture 2" descr=""/>
          <p:cNvPicPr/>
          <p:nvPr/>
        </p:nvPicPr>
        <p:blipFill>
          <a:blip r:embed="rId1"/>
          <a:stretch/>
        </p:blipFill>
        <p:spPr>
          <a:xfrm>
            <a:off x="1028880" y="2680560"/>
            <a:ext cx="793800" cy="542520"/>
          </a:xfrm>
          <a:prstGeom prst="rect">
            <a:avLst/>
          </a:prstGeom>
          <a:noFill/>
          <a:ln w="0">
            <a:noFill/>
          </a:ln>
        </p:spPr>
      </p:pic>
      <p:sp>
        <p:nvSpPr>
          <p:cNvPr id="334" name="TextBox 3"/>
          <p:cNvSpPr/>
          <p:nvPr/>
        </p:nvSpPr>
        <p:spPr>
          <a:xfrm>
            <a:off x="1028880" y="3963960"/>
            <a:ext cx="16229520" cy="2612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Comme HTTP on utilise  le protocole </a:t>
            </a:r>
            <a:r>
              <a:rPr b="0" lang="en-US" sz="2100" strike="noStrike" u="none">
                <a:solidFill>
                  <a:srgbClr val="011b3d"/>
                </a:solidFill>
                <a:effectLst/>
                <a:uFillTx/>
                <a:latin typeface="Montserrat Light Bold"/>
                <a:ea typeface="DejaVu Sans"/>
              </a:rPr>
              <a:t>TCP</a:t>
            </a:r>
            <a:r>
              <a:rPr b="0" lang="en-US" sz="2100" strike="noStrike" u="none">
                <a:solidFill>
                  <a:srgbClr val="011b3d"/>
                </a:solidFill>
                <a:effectLst/>
                <a:uFillTx/>
                <a:latin typeface="Montserrat Light"/>
                <a:ea typeface="DejaVu Sans"/>
              </a:rPr>
              <a:t> pour la couche de transport.</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 protocole utilise deux types de connexions TCP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Une </a:t>
            </a:r>
            <a:r>
              <a:rPr b="0" lang="en-US" sz="2100" strike="noStrike" u="none">
                <a:solidFill>
                  <a:srgbClr val="011b3d"/>
                </a:solidFill>
                <a:effectLst/>
                <a:uFillTx/>
                <a:latin typeface="Montserrat Light Bold"/>
                <a:ea typeface="DejaVu Sans"/>
              </a:rPr>
              <a:t>connexion de contrôle</a:t>
            </a:r>
            <a:r>
              <a:rPr b="0" lang="en-US" sz="2100" strike="noStrike" u="none">
                <a:solidFill>
                  <a:srgbClr val="011b3d"/>
                </a:solidFill>
                <a:effectLst/>
                <a:uFillTx/>
                <a:latin typeface="Montserrat Light"/>
                <a:ea typeface="DejaVu Sans"/>
              </a:rPr>
              <a:t> initialisée par le client pour transmettre les commandes concernant les fichiers (suppression de fichiers, renommage, liste des fichiers…).</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Une </a:t>
            </a:r>
            <a:r>
              <a:rPr b="0" lang="en-US" sz="2100" strike="noStrike" u="none">
                <a:solidFill>
                  <a:srgbClr val="011b3d"/>
                </a:solidFill>
                <a:effectLst/>
                <a:uFillTx/>
                <a:latin typeface="Montserrat Light Bold"/>
                <a:ea typeface="DejaVu Sans"/>
              </a:rPr>
              <a:t>connexion de données</a:t>
            </a:r>
            <a:r>
              <a:rPr b="0" lang="en-US" sz="2100" strike="noStrike" u="none">
                <a:solidFill>
                  <a:srgbClr val="011b3d"/>
                </a:solidFill>
                <a:effectLst/>
                <a:uFillTx/>
                <a:latin typeface="Montserrat Light"/>
                <a:ea typeface="DejaVu Sans"/>
              </a:rPr>
              <a:t> initialisée par le client ou le serveur pour transférer les données requises (contenu des fichiers, liste de fichiers).</a:t>
            </a:r>
            <a:endParaRPr b="0" lang="en-US" sz="2100" strike="noStrike" u="none">
              <a:solidFill>
                <a:srgbClr val="000000"/>
              </a:solidFill>
              <a:effectLst/>
              <a:uFillTx/>
              <a:latin typeface="FiraCode Nerd Font Propo"/>
            </a:endParaRPr>
          </a:p>
        </p:txBody>
      </p:sp>
      <p:sp>
        <p:nvSpPr>
          <p:cNvPr id="335" name="AutoShape 4"/>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336" name="Picture 5" descr=""/>
          <p:cNvPicPr/>
          <p:nvPr/>
        </p:nvPicPr>
        <p:blipFill>
          <a:blip r:embed="rId2"/>
          <a:stretch/>
        </p:blipFill>
        <p:spPr>
          <a:xfrm>
            <a:off x="10519920" y="7443000"/>
            <a:ext cx="652680" cy="856800"/>
          </a:xfrm>
          <a:prstGeom prst="rect">
            <a:avLst/>
          </a:prstGeom>
          <a:noFill/>
          <a:ln w="0">
            <a:noFill/>
          </a:ln>
        </p:spPr>
      </p:pic>
      <p:pic>
        <p:nvPicPr>
          <p:cNvPr id="337" name="Picture 6" descr=""/>
          <p:cNvPicPr/>
          <p:nvPr/>
        </p:nvPicPr>
        <p:blipFill>
          <a:blip r:embed="rId3"/>
          <a:stretch/>
        </p:blipFill>
        <p:spPr>
          <a:xfrm>
            <a:off x="1028880" y="7538040"/>
            <a:ext cx="547200" cy="542160"/>
          </a:xfrm>
          <a:prstGeom prst="rect">
            <a:avLst/>
          </a:prstGeom>
          <a:noFill/>
          <a:ln w="0">
            <a:noFill/>
          </a:ln>
        </p:spPr>
      </p:pic>
      <p:pic>
        <p:nvPicPr>
          <p:cNvPr id="338" name="Picture 7" descr=""/>
          <p:cNvPicPr/>
          <p:nvPr/>
        </p:nvPicPr>
        <p:blipFill>
          <a:blip r:embed="rId4"/>
          <a:stretch/>
        </p:blipFill>
        <p:spPr>
          <a:xfrm>
            <a:off x="13417920" y="1028880"/>
            <a:ext cx="3840120" cy="3840120"/>
          </a:xfrm>
          <a:prstGeom prst="rect">
            <a:avLst/>
          </a:prstGeom>
          <a:noFill/>
          <a:ln w="0">
            <a:noFill/>
          </a:ln>
        </p:spPr>
      </p:pic>
      <p:sp>
        <p:nvSpPr>
          <p:cNvPr id="339" name="TextBox 8"/>
          <p:cNvSpPr/>
          <p:nvPr/>
        </p:nvSpPr>
        <p:spPr>
          <a:xfrm>
            <a:off x="2041560" y="2642400"/>
            <a:ext cx="1044720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 protocole File Transfer Protocol (FTP) est un protocole de communication client-serveur destiné au </a:t>
            </a:r>
            <a:r>
              <a:rPr b="0" lang="en-US" sz="2100" strike="noStrike" u="none">
                <a:solidFill>
                  <a:srgbClr val="011b3d"/>
                </a:solidFill>
                <a:effectLst/>
                <a:uFillTx/>
                <a:latin typeface="Montserrat Classic Bold"/>
                <a:ea typeface="DejaVu Sans"/>
              </a:rPr>
              <a:t>partage de fichiers</a:t>
            </a:r>
            <a:r>
              <a:rPr b="0" lang="en-US" sz="2100" strike="noStrike" u="none">
                <a:solidFill>
                  <a:srgbClr val="011b3d"/>
                </a:solidFill>
                <a:effectLst/>
                <a:uFillTx/>
                <a:latin typeface="Montserrat Classic"/>
                <a:ea typeface="DejaVu Sans"/>
              </a:rPr>
              <a:t> sur un réseau TCP/IP</a:t>
            </a:r>
            <a:endParaRPr b="0" lang="en-US" sz="2100" strike="noStrike" u="none">
              <a:solidFill>
                <a:srgbClr val="000000"/>
              </a:solidFill>
              <a:effectLst/>
              <a:uFillTx/>
              <a:latin typeface="FiraCode Nerd Font Propo"/>
            </a:endParaRPr>
          </a:p>
        </p:txBody>
      </p:sp>
      <p:sp>
        <p:nvSpPr>
          <p:cNvPr id="340" name="TextBox 9"/>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ftp://</a:t>
            </a:r>
            <a:endParaRPr b="0" lang="en-US" sz="9000" strike="noStrike" u="none">
              <a:solidFill>
                <a:srgbClr val="000000"/>
              </a:solidFill>
              <a:effectLst/>
              <a:uFillTx/>
              <a:latin typeface="FiraCode Nerd Font Propo"/>
            </a:endParaRPr>
          </a:p>
        </p:txBody>
      </p:sp>
      <p:sp>
        <p:nvSpPr>
          <p:cNvPr id="341" name="TextBox 10"/>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42" name="TextBox 11"/>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43" name="TextBox 12"/>
          <p:cNvSpPr/>
          <p:nvPr/>
        </p:nvSpPr>
        <p:spPr>
          <a:xfrm>
            <a:off x="1887840" y="7471440"/>
            <a:ext cx="7271640" cy="73152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Bold Italics"/>
                <a:ea typeface="DejaVu Sans"/>
              </a:rPr>
              <a:t>SFTP</a:t>
            </a:r>
            <a:r>
              <a:rPr b="0" lang="en-US" sz="1800" spc="31" strike="noStrike" u="none">
                <a:solidFill>
                  <a:srgbClr val="020b14"/>
                </a:solidFill>
                <a:effectLst/>
                <a:uFillTx/>
                <a:latin typeface="Montserrat Light Italics"/>
                <a:ea typeface="DejaVu Sans"/>
              </a:rPr>
              <a:t> (avec S pour secured) est la variante sécurisée de </a:t>
            </a:r>
            <a:r>
              <a:rPr b="0" lang="en-US" sz="1800" spc="31" strike="noStrike" u="none">
                <a:solidFill>
                  <a:srgbClr val="020b14"/>
                </a:solidFill>
                <a:effectLst/>
                <a:uFillTx/>
                <a:latin typeface="Montserrat Light"/>
                <a:ea typeface="DejaVu Sans"/>
              </a:rPr>
              <a:t>HTTP</a:t>
            </a:r>
            <a:r>
              <a:rPr b="0" lang="en-US" sz="1800" spc="31" strike="noStrike" u="none">
                <a:solidFill>
                  <a:srgbClr val="020b14"/>
                </a:solidFill>
                <a:effectLst/>
                <a:uFillTx/>
                <a:latin typeface="Montserrat Light Italics"/>
                <a:ea typeface="DejaVu Sans"/>
              </a:rPr>
              <a:t> par l'usage des protocoles </a:t>
            </a:r>
            <a:r>
              <a:rPr b="0" lang="en-US" sz="1800" spc="31" strike="noStrike" u="none">
                <a:solidFill>
                  <a:srgbClr val="020b14"/>
                </a:solidFill>
                <a:effectLst/>
                <a:uFillTx/>
                <a:latin typeface="Montserrat Light"/>
                <a:ea typeface="DejaVu Sans"/>
              </a:rPr>
              <a:t>TLS ou SSL</a:t>
            </a:r>
            <a:r>
              <a:rPr b="0" lang="en-US" sz="1800" spc="31" strike="noStrike" u="none">
                <a:solidFill>
                  <a:srgbClr val="020b14"/>
                </a:solidFill>
                <a:effectLst/>
                <a:uFillTx/>
                <a:latin typeface="Montserrat Light Italics"/>
                <a:ea typeface="DejaVu Sans"/>
              </a:rPr>
              <a:t>.</a:t>
            </a:r>
            <a:endParaRPr b="0" lang="en-US" sz="1800" strike="noStrike" u="none">
              <a:solidFill>
                <a:srgbClr val="000000"/>
              </a:solidFill>
              <a:effectLst/>
              <a:uFillTx/>
              <a:latin typeface="FiraCode Nerd Font Propo"/>
            </a:endParaRPr>
          </a:p>
        </p:txBody>
      </p:sp>
      <p:sp>
        <p:nvSpPr>
          <p:cNvPr id="344" name="TextBox 13"/>
          <p:cNvSpPr/>
          <p:nvPr/>
        </p:nvSpPr>
        <p:spPr>
          <a:xfrm>
            <a:off x="11502360" y="7368120"/>
            <a:ext cx="5755680" cy="146304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Par défaut, un serveur FTP utilise le port 21 pour les commandes. Les données circulent sur le port 20 (mode actif) ou un port aléatoire du serveur (mode passif).</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pic>
        <p:nvPicPr>
          <p:cNvPr id="345" name="Picture 2" descr=""/>
          <p:cNvPicPr/>
          <p:nvPr/>
        </p:nvPicPr>
        <p:blipFill>
          <a:blip r:embed="rId1"/>
          <a:stretch/>
        </p:blipFill>
        <p:spPr>
          <a:xfrm>
            <a:off x="1028880" y="2970720"/>
            <a:ext cx="793800" cy="542520"/>
          </a:xfrm>
          <a:prstGeom prst="rect">
            <a:avLst/>
          </a:prstGeom>
          <a:noFill/>
          <a:ln w="0">
            <a:noFill/>
          </a:ln>
        </p:spPr>
      </p:pic>
      <p:sp>
        <p:nvSpPr>
          <p:cNvPr id="346" name="TextBox 3"/>
          <p:cNvSpPr/>
          <p:nvPr/>
        </p:nvSpPr>
        <p:spPr>
          <a:xfrm>
            <a:off x="1028880" y="4254120"/>
            <a:ext cx="1622952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Il devient alors possible de procéder à l'échange de données instantanément, hors du mode requête/réponse classique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de http, et même à du « push » de données du serveur vers le client, sans que ce dernier n'ait émis la moindre requête.</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Comme HTTP et FTP, on utilise  le protocole </a:t>
            </a:r>
            <a:r>
              <a:rPr b="0" lang="en-US" sz="2100" strike="noStrike" u="none">
                <a:solidFill>
                  <a:srgbClr val="011b3d"/>
                </a:solidFill>
                <a:effectLst/>
                <a:uFillTx/>
                <a:latin typeface="Montserrat Light Bold"/>
                <a:ea typeface="DejaVu Sans"/>
              </a:rPr>
              <a:t>TCP</a:t>
            </a:r>
            <a:r>
              <a:rPr b="0" lang="en-US" sz="2100" strike="noStrike" u="none">
                <a:solidFill>
                  <a:srgbClr val="011b3d"/>
                </a:solidFill>
                <a:effectLst/>
                <a:uFillTx/>
                <a:latin typeface="Montserrat Light"/>
                <a:ea typeface="DejaVu Sans"/>
              </a:rPr>
              <a:t> pour la couche de transport.</a:t>
            </a:r>
            <a:endParaRPr b="0" lang="en-US" sz="2100" strike="noStrike" u="none">
              <a:solidFill>
                <a:srgbClr val="000000"/>
              </a:solidFill>
              <a:effectLst/>
              <a:uFillTx/>
              <a:latin typeface="FiraCode Nerd Font Propo"/>
            </a:endParaRPr>
          </a:p>
        </p:txBody>
      </p:sp>
      <p:sp>
        <p:nvSpPr>
          <p:cNvPr id="347" name="AutoShape 4"/>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348" name="Picture 5" descr=""/>
          <p:cNvPicPr/>
          <p:nvPr/>
        </p:nvPicPr>
        <p:blipFill>
          <a:blip r:embed="rId2"/>
          <a:stretch/>
        </p:blipFill>
        <p:spPr>
          <a:xfrm>
            <a:off x="1028880" y="6849000"/>
            <a:ext cx="652680" cy="856800"/>
          </a:xfrm>
          <a:prstGeom prst="rect">
            <a:avLst/>
          </a:prstGeom>
          <a:noFill/>
          <a:ln w="0">
            <a:noFill/>
          </a:ln>
        </p:spPr>
      </p:pic>
      <p:pic>
        <p:nvPicPr>
          <p:cNvPr id="349" name="Picture 6" descr=""/>
          <p:cNvPicPr/>
          <p:nvPr/>
        </p:nvPicPr>
        <p:blipFill>
          <a:blip r:embed="rId3"/>
          <a:stretch/>
        </p:blipFill>
        <p:spPr>
          <a:xfrm>
            <a:off x="9853560" y="6849000"/>
            <a:ext cx="652680" cy="856800"/>
          </a:xfrm>
          <a:prstGeom prst="rect">
            <a:avLst/>
          </a:prstGeom>
          <a:noFill/>
          <a:ln w="0">
            <a:noFill/>
          </a:ln>
        </p:spPr>
      </p:pic>
      <p:pic>
        <p:nvPicPr>
          <p:cNvPr id="350" name="Picture 7" descr=""/>
          <p:cNvPicPr/>
          <p:nvPr/>
        </p:nvPicPr>
        <p:blipFill>
          <a:blip r:embed="rId4"/>
          <a:stretch/>
        </p:blipFill>
        <p:spPr>
          <a:xfrm>
            <a:off x="13558320" y="1075320"/>
            <a:ext cx="3700080" cy="2784960"/>
          </a:xfrm>
          <a:prstGeom prst="rect">
            <a:avLst/>
          </a:prstGeom>
          <a:noFill/>
          <a:ln w="0">
            <a:noFill/>
          </a:ln>
        </p:spPr>
      </p:pic>
      <p:sp>
        <p:nvSpPr>
          <p:cNvPr id="351" name="TextBox 8"/>
          <p:cNvSpPr/>
          <p:nvPr/>
        </p:nvSpPr>
        <p:spPr>
          <a:xfrm>
            <a:off x="2041560" y="2932560"/>
            <a:ext cx="10560600" cy="7473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 protocole WebSocket (ws) permet d'établir sur les ports web standards une </a:t>
            </a:r>
            <a:r>
              <a:rPr b="0" lang="en-US" sz="2100" strike="noStrike" u="none">
                <a:solidFill>
                  <a:srgbClr val="011b3d"/>
                </a:solidFill>
                <a:effectLst/>
                <a:uFillTx/>
                <a:latin typeface="Montserrat Classic Bold"/>
                <a:ea typeface="DejaVu Sans"/>
              </a:rPr>
              <a:t>connexion permanente et bidirectionnelle</a:t>
            </a:r>
            <a:r>
              <a:rPr b="0" lang="en-US" sz="2100" strike="noStrike" u="none">
                <a:solidFill>
                  <a:srgbClr val="011b3d"/>
                </a:solidFill>
                <a:effectLst/>
                <a:uFillTx/>
                <a:latin typeface="Montserrat Classic"/>
                <a:ea typeface="DejaVu Sans"/>
              </a:rPr>
              <a:t> entre le client et le serveur distant.</a:t>
            </a:r>
            <a:endParaRPr b="0" lang="en-US" sz="2100" strike="noStrike" u="none">
              <a:solidFill>
                <a:srgbClr val="000000"/>
              </a:solidFill>
              <a:effectLst/>
              <a:uFillTx/>
              <a:latin typeface="FiraCode Nerd Font Propo"/>
            </a:endParaRPr>
          </a:p>
        </p:txBody>
      </p:sp>
      <p:sp>
        <p:nvSpPr>
          <p:cNvPr id="352" name="TextBox 9"/>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ws://</a:t>
            </a:r>
            <a:endParaRPr b="0" lang="en-US" sz="9000" strike="noStrike" u="none">
              <a:solidFill>
                <a:srgbClr val="000000"/>
              </a:solidFill>
              <a:effectLst/>
              <a:uFillTx/>
              <a:latin typeface="FiraCode Nerd Font Propo"/>
            </a:endParaRPr>
          </a:p>
        </p:txBody>
      </p:sp>
      <p:sp>
        <p:nvSpPr>
          <p:cNvPr id="353" name="TextBox 10"/>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54" name="TextBox 11"/>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55" name="TextBox 12"/>
          <p:cNvSpPr/>
          <p:nvPr/>
        </p:nvSpPr>
        <p:spPr>
          <a:xfrm>
            <a:off x="1887840" y="6877440"/>
            <a:ext cx="6199560" cy="146304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Ce protocole est très utile pour des application nécessitant des interactions entre les 2 parties (visio-conférence, ...) ou pour échanger de grande quantités de données non critiques (streaming, ...)</a:t>
            </a:r>
            <a:endParaRPr b="0" lang="en-US" sz="1800" strike="noStrike" u="none">
              <a:solidFill>
                <a:srgbClr val="000000"/>
              </a:solidFill>
              <a:effectLst/>
              <a:uFillTx/>
              <a:latin typeface="FiraCode Nerd Font Propo"/>
            </a:endParaRPr>
          </a:p>
        </p:txBody>
      </p:sp>
      <p:sp>
        <p:nvSpPr>
          <p:cNvPr id="356" name="TextBox 13"/>
          <p:cNvSpPr/>
          <p:nvPr/>
        </p:nvSpPr>
        <p:spPr>
          <a:xfrm>
            <a:off x="10705680" y="6774120"/>
            <a:ext cx="6552720" cy="146340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Contrairement aux précédent protocoles qui sont souvent implémentés dans des clients dédiés, les WebSockets sont souvent ajoutées à une application Web (en JavaScript) pour optimiser une partie des échanges.</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Picture 2" descr=""/>
          <p:cNvPicPr/>
          <p:nvPr/>
        </p:nvPicPr>
        <p:blipFill>
          <a:blip r:embed="rId1"/>
          <a:srcRect l="7003" t="0" r="7003" b="0"/>
          <a:stretch/>
        </p:blipFill>
        <p:spPr>
          <a:xfrm>
            <a:off x="-4538520" y="-883800"/>
            <a:ext cx="25610760" cy="10963080"/>
          </a:xfrm>
          <a:prstGeom prst="rect">
            <a:avLst/>
          </a:prstGeom>
          <a:noFill/>
          <a:ln w="0">
            <a:noFill/>
          </a:ln>
        </p:spPr>
      </p:pic>
      <p:sp>
        <p:nvSpPr>
          <p:cNvPr id="358" name="TextBox 3"/>
          <p:cNvSpPr/>
          <p:nvPr/>
        </p:nvSpPr>
        <p:spPr>
          <a:xfrm>
            <a:off x="2596320" y="4139640"/>
            <a:ext cx="11051640" cy="3096000"/>
          </a:xfrm>
          <a:prstGeom prst="rect">
            <a:avLst/>
          </a:prstGeom>
          <a:noFill/>
          <a:ln w="0">
            <a:noFill/>
          </a:ln>
        </p:spPr>
        <p:style>
          <a:lnRef idx="0"/>
          <a:fillRef idx="0"/>
          <a:effectRef idx="0"/>
          <a:fontRef idx="minor"/>
        </p:style>
        <p:txBody>
          <a:bodyPr lIns="0" rIns="0" tIns="0" bIns="0" anchor="t">
            <a:spAutoFit/>
          </a:bodyPr>
          <a:p>
            <a:pPr algn="ctr">
              <a:lnSpc>
                <a:spcPts val="8127"/>
              </a:lnSpc>
            </a:pPr>
            <a:r>
              <a:rPr b="0" lang="en-US" sz="10830" strike="noStrike" u="none">
                <a:solidFill>
                  <a:srgbClr val="ffffff"/>
                </a:solidFill>
                <a:effectLst/>
                <a:uFillTx/>
                <a:latin typeface="Bungee Bold"/>
                <a:ea typeface="DejaVu Sans"/>
              </a:rPr>
              <a:t>IDENTIFIANTS</a:t>
            </a:r>
            <a:endParaRPr b="0" lang="en-US" sz="10830" strike="noStrike" u="none">
              <a:solidFill>
                <a:srgbClr val="000000"/>
              </a:solidFill>
              <a:effectLst/>
              <a:uFillTx/>
              <a:latin typeface="FiraCode Nerd Font Propo"/>
            </a:endParaRPr>
          </a:p>
          <a:p>
            <a:pPr algn="ctr">
              <a:lnSpc>
                <a:spcPts val="8127"/>
              </a:lnSpc>
            </a:pPr>
            <a:r>
              <a:rPr b="0" lang="en-US" sz="10830" strike="noStrike" u="none">
                <a:solidFill>
                  <a:srgbClr val="ffffff"/>
                </a:solidFill>
                <a:effectLst/>
                <a:uFillTx/>
                <a:latin typeface="Bungee Bold"/>
                <a:ea typeface="DejaVu Sans"/>
              </a:rPr>
              <a:t>DE</a:t>
            </a:r>
            <a:endParaRPr b="0" lang="en-US" sz="10830" strike="noStrike" u="none">
              <a:solidFill>
                <a:srgbClr val="000000"/>
              </a:solidFill>
              <a:effectLst/>
              <a:uFillTx/>
              <a:latin typeface="FiraCode Nerd Font Propo"/>
            </a:endParaRPr>
          </a:p>
          <a:p>
            <a:pPr algn="ctr">
              <a:lnSpc>
                <a:spcPts val="8127"/>
              </a:lnSpc>
            </a:pPr>
            <a:r>
              <a:rPr b="0" lang="en-US" sz="10830" strike="noStrike" u="none">
                <a:solidFill>
                  <a:srgbClr val="ffffff"/>
                </a:solidFill>
                <a:effectLst/>
                <a:uFillTx/>
                <a:latin typeface="Bungee Bold"/>
                <a:ea typeface="DejaVu Sans"/>
              </a:rPr>
              <a:t>RESSOURCES</a:t>
            </a:r>
            <a:endParaRPr b="0" lang="en-US" sz="1083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0e5d0"/>
        </a:solidFill>
      </p:bgPr>
    </p:bg>
    <p:spTree>
      <p:nvGrpSpPr>
        <p:cNvPr id="1" name=""/>
        <p:cNvGrpSpPr/>
        <p:nvPr/>
      </p:nvGrpSpPr>
      <p:grpSpPr>
        <a:xfrm>
          <a:off x="0" y="0"/>
          <a:ext cx="0" cy="0"/>
          <a:chOff x="0" y="0"/>
          <a:chExt cx="0" cy="0"/>
        </a:xfrm>
      </p:grpSpPr>
      <p:pic>
        <p:nvPicPr>
          <p:cNvPr id="359" name="Picture 2" descr=""/>
          <p:cNvPicPr/>
          <p:nvPr/>
        </p:nvPicPr>
        <p:blipFill>
          <a:blip r:embed="rId1"/>
          <a:stretch/>
        </p:blipFill>
        <p:spPr>
          <a:xfrm>
            <a:off x="1028880" y="2680560"/>
            <a:ext cx="793800" cy="542520"/>
          </a:xfrm>
          <a:prstGeom prst="rect">
            <a:avLst/>
          </a:prstGeom>
          <a:noFill/>
          <a:ln w="0">
            <a:noFill/>
          </a:ln>
        </p:spPr>
      </p:pic>
      <p:sp>
        <p:nvSpPr>
          <p:cNvPr id="360" name="TextBox 3"/>
          <p:cNvSpPr/>
          <p:nvPr/>
        </p:nvSpPr>
        <p:spPr>
          <a:xfrm>
            <a:off x="2041560" y="2642400"/>
            <a:ext cx="1432008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Une Uniform Resource Identifier (URI) est une courte chaîne de caractères </a:t>
            </a:r>
            <a:r>
              <a:rPr b="0" lang="en-US" sz="2100" strike="noStrike" u="none">
                <a:solidFill>
                  <a:srgbClr val="011b3d"/>
                </a:solidFill>
                <a:effectLst/>
                <a:uFillTx/>
                <a:latin typeface="Montserrat Classic Bold"/>
                <a:ea typeface="DejaVu Sans"/>
              </a:rPr>
              <a:t>identifiant une ressource physique ou abstraite sur un réseau</a:t>
            </a:r>
            <a:r>
              <a:rPr b="0" lang="en-US" sz="2100" strike="noStrike" u="none">
                <a:solidFill>
                  <a:srgbClr val="011b3d"/>
                </a:solidFill>
                <a:effectLst/>
                <a:uFillTx/>
                <a:latin typeface="Montserrat Classic"/>
                <a:ea typeface="DejaVu Sans"/>
              </a:rPr>
              <a:t> (par exemple une ressource Web)</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p:txBody>
      </p:sp>
      <p:sp>
        <p:nvSpPr>
          <p:cNvPr id="361" name="TextBox 4"/>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URI</a:t>
            </a:r>
            <a:endParaRPr b="0" lang="en-US" sz="9000" strike="noStrike" u="none">
              <a:solidFill>
                <a:srgbClr val="000000"/>
              </a:solidFill>
              <a:effectLst/>
              <a:uFillTx/>
              <a:latin typeface="FiraCode Nerd Font Propo"/>
            </a:endParaRPr>
          </a:p>
        </p:txBody>
      </p:sp>
      <p:sp>
        <p:nvSpPr>
          <p:cNvPr id="362" name="TextBox 5"/>
          <p:cNvSpPr/>
          <p:nvPr/>
        </p:nvSpPr>
        <p:spPr>
          <a:xfrm>
            <a:off x="1028880" y="3963960"/>
            <a:ext cx="16229520" cy="1120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Les URI sont la technologie de base du World Wide Web car tous les hyperliens du Web sont exprimés sous forme d'URI.</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Un URI doit permettre d'identifier une ressource de manière permanente, même si la ressource est déplacée ou supprimée.</a:t>
            </a:r>
            <a:endParaRPr b="0" lang="en-US" sz="2100" strike="noStrike" u="none">
              <a:solidFill>
                <a:srgbClr val="000000"/>
              </a:solidFill>
              <a:effectLst/>
              <a:uFillTx/>
              <a:latin typeface="FiraCode Nerd Font Propo"/>
            </a:endParaRPr>
          </a:p>
        </p:txBody>
      </p:sp>
      <p:sp>
        <p:nvSpPr>
          <p:cNvPr id="363" name="AutoShape 6"/>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364"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65"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66" name="TextBox 9"/>
          <p:cNvSpPr/>
          <p:nvPr/>
        </p:nvSpPr>
        <p:spPr>
          <a:xfrm>
            <a:off x="1906560" y="6008400"/>
            <a:ext cx="6199560" cy="73224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Les URI ne se limitent pas au Web : par exemple, l'ISBN identifiant les livres de manière unique est une URI.</a:t>
            </a:r>
            <a:endParaRPr b="0" lang="en-US" sz="1800" strike="noStrike" u="none">
              <a:solidFill>
                <a:srgbClr val="000000"/>
              </a:solidFill>
              <a:effectLst/>
              <a:uFillTx/>
              <a:latin typeface="FiraCode Nerd Font Propo"/>
            </a:endParaRPr>
          </a:p>
        </p:txBody>
      </p:sp>
      <p:pic>
        <p:nvPicPr>
          <p:cNvPr id="367" name="Picture 10" descr=""/>
          <p:cNvPicPr/>
          <p:nvPr/>
        </p:nvPicPr>
        <p:blipFill>
          <a:blip r:embed="rId2"/>
          <a:stretch/>
        </p:blipFill>
        <p:spPr>
          <a:xfrm>
            <a:off x="1028880" y="6054120"/>
            <a:ext cx="652680" cy="856800"/>
          </a:xfrm>
          <a:prstGeom prst="rect">
            <a:avLst/>
          </a:prstGeom>
          <a:noFill/>
          <a:ln w="0">
            <a:noFill/>
          </a:ln>
        </p:spPr>
      </p:pic>
      <p:sp>
        <p:nvSpPr>
          <p:cNvPr id="368" name="TextBox 11"/>
          <p:cNvSpPr/>
          <p:nvPr/>
        </p:nvSpPr>
        <p:spPr>
          <a:xfrm>
            <a:off x="10705680" y="6090840"/>
            <a:ext cx="6552720" cy="7311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Exemple : </a:t>
            </a:r>
            <a:r>
              <a:rPr b="0" lang="en-US" sz="1800" spc="31" strike="noStrike" u="none">
                <a:solidFill>
                  <a:srgbClr val="020b14"/>
                </a:solidFill>
                <a:effectLst/>
                <a:uFillTx/>
                <a:latin typeface="Montserrat Light"/>
                <a:ea typeface="DejaVu Sans"/>
              </a:rPr>
              <a:t>urn:ietf:rfc:2396</a:t>
            </a:r>
            <a:r>
              <a:rPr b="0" lang="en-US" sz="1800" spc="31" strike="noStrike" u="none">
                <a:solidFill>
                  <a:srgbClr val="020b14"/>
                </a:solidFill>
                <a:effectLst/>
                <a:uFillTx/>
                <a:latin typeface="Montserrat Light Italics"/>
                <a:ea typeface="DejaVu Sans"/>
              </a:rPr>
              <a:t> est un URI identifiant la RFC 2396.</a:t>
            </a:r>
            <a:endParaRPr b="0" lang="en-US" sz="1800" strike="noStrike" u="none">
              <a:solidFill>
                <a:srgbClr val="000000"/>
              </a:solidFill>
              <a:effectLst/>
              <a:uFillTx/>
              <a:latin typeface="FiraCode Nerd Font Propo"/>
            </a:endParaRPr>
          </a:p>
        </p:txBody>
      </p:sp>
      <p:sp>
        <p:nvSpPr>
          <p:cNvPr id="369" name="TextBox 12"/>
          <p:cNvSpPr/>
          <p:nvPr/>
        </p:nvSpPr>
        <p:spPr>
          <a:xfrm>
            <a:off x="5858640" y="8540280"/>
            <a:ext cx="7538040" cy="36576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Les URI les plus utilisées dans le Web sont les </a:t>
            </a:r>
            <a:r>
              <a:rPr b="0" lang="en-US" sz="1800" spc="31" strike="noStrike" u="none">
                <a:solidFill>
                  <a:srgbClr val="020b14"/>
                </a:solidFill>
                <a:effectLst/>
                <a:uFillTx/>
                <a:latin typeface="Montserrat Light"/>
                <a:ea typeface="DejaVu Sans"/>
              </a:rPr>
              <a:t>URL</a:t>
            </a:r>
            <a:r>
              <a:rPr b="0" lang="en-US" sz="1800" spc="31" strike="noStrike" u="none">
                <a:solidFill>
                  <a:srgbClr val="020b14"/>
                </a:solidFill>
                <a:effectLst/>
                <a:uFillTx/>
                <a:latin typeface="Montserrat Light Italics"/>
                <a:ea typeface="DejaVu Sans"/>
              </a:rPr>
              <a:t> et les </a:t>
            </a:r>
            <a:r>
              <a:rPr b="0" lang="en-US" sz="1800" spc="31" strike="noStrike" u="none">
                <a:solidFill>
                  <a:srgbClr val="020b14"/>
                </a:solidFill>
                <a:effectLst/>
                <a:uFillTx/>
                <a:latin typeface="Montserrat Light"/>
                <a:ea typeface="DejaVu Sans"/>
              </a:rPr>
              <a:t>URN</a:t>
            </a:r>
            <a:r>
              <a:rPr b="0" lang="en-US" sz="1800" spc="31" strike="noStrike" u="none">
                <a:solidFill>
                  <a:srgbClr val="020b14"/>
                </a:solidFill>
                <a:effectLst/>
                <a:uFillTx/>
                <a:latin typeface="Montserrat Light Italics"/>
                <a:ea typeface="DejaVu Sans"/>
              </a:rPr>
              <a:t>.</a:t>
            </a:r>
            <a:endParaRPr b="0" lang="en-US" sz="1800" strike="noStrike" u="none">
              <a:solidFill>
                <a:srgbClr val="000000"/>
              </a:solidFill>
              <a:effectLst/>
              <a:uFillTx/>
              <a:latin typeface="FiraCode Nerd Font Propo"/>
            </a:endParaRPr>
          </a:p>
        </p:txBody>
      </p:sp>
      <p:pic>
        <p:nvPicPr>
          <p:cNvPr id="370" name="Picture 13" descr=""/>
          <p:cNvPicPr/>
          <p:nvPr/>
        </p:nvPicPr>
        <p:blipFill>
          <a:blip r:embed="rId3"/>
          <a:stretch/>
        </p:blipFill>
        <p:spPr>
          <a:xfrm>
            <a:off x="5006880" y="8400240"/>
            <a:ext cx="652680" cy="856800"/>
          </a:xfrm>
          <a:prstGeom prst="rect">
            <a:avLst/>
          </a:prstGeom>
          <a:noFill/>
          <a:ln w="0">
            <a:noFill/>
          </a:ln>
        </p:spPr>
      </p:pic>
      <p:pic>
        <p:nvPicPr>
          <p:cNvPr id="371" name="Picture 14" descr=""/>
          <p:cNvPicPr/>
          <p:nvPr/>
        </p:nvPicPr>
        <p:blipFill>
          <a:blip r:embed="rId4"/>
          <a:stretch/>
        </p:blipFill>
        <p:spPr>
          <a:xfrm>
            <a:off x="9968400" y="6157440"/>
            <a:ext cx="547200" cy="54216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pic>
        <p:nvPicPr>
          <p:cNvPr id="372" name="Picture 2" descr=""/>
          <p:cNvPicPr/>
          <p:nvPr/>
        </p:nvPicPr>
        <p:blipFill>
          <a:blip r:embed="rId1"/>
          <a:stretch/>
        </p:blipFill>
        <p:spPr>
          <a:xfrm>
            <a:off x="1028880" y="2738520"/>
            <a:ext cx="793800" cy="542520"/>
          </a:xfrm>
          <a:prstGeom prst="rect">
            <a:avLst/>
          </a:prstGeom>
          <a:noFill/>
          <a:ln w="0">
            <a:noFill/>
          </a:ln>
        </p:spPr>
      </p:pic>
      <p:sp>
        <p:nvSpPr>
          <p:cNvPr id="373"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374" name="Picture 4" descr=""/>
          <p:cNvPicPr/>
          <p:nvPr/>
        </p:nvPicPr>
        <p:blipFill>
          <a:blip r:embed="rId2"/>
          <a:stretch/>
        </p:blipFill>
        <p:spPr>
          <a:xfrm>
            <a:off x="10213920" y="6348600"/>
            <a:ext cx="7044120" cy="2544840"/>
          </a:xfrm>
          <a:prstGeom prst="rect">
            <a:avLst/>
          </a:prstGeom>
          <a:noFill/>
          <a:ln w="0">
            <a:noFill/>
          </a:ln>
        </p:spPr>
      </p:pic>
      <p:sp>
        <p:nvSpPr>
          <p:cNvPr id="375" name="TextBox 5"/>
          <p:cNvSpPr/>
          <p:nvPr/>
        </p:nvSpPr>
        <p:spPr>
          <a:xfrm>
            <a:off x="2041560" y="2700360"/>
            <a:ext cx="146386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Une Uniform Resource Locator (URL) est une URI qui fournit également les moyens d'</a:t>
            </a:r>
            <a:r>
              <a:rPr b="0" lang="en-US" sz="2100" strike="noStrike" u="none">
                <a:solidFill>
                  <a:srgbClr val="011b3d"/>
                </a:solidFill>
                <a:effectLst/>
                <a:uFillTx/>
                <a:latin typeface="Montserrat Classic Bold"/>
                <a:ea typeface="DejaVu Sans"/>
              </a:rPr>
              <a:t>agir sur une ressource</a:t>
            </a:r>
            <a:r>
              <a:rPr b="0" lang="en-US" sz="2100" strike="noStrike" u="none">
                <a:solidFill>
                  <a:srgbClr val="011b3d"/>
                </a:solidFill>
                <a:effectLst/>
                <a:uFillTx/>
                <a:latin typeface="Montserrat Classic"/>
                <a:ea typeface="DejaVu Sans"/>
              </a:rPr>
              <a:t> ou d'</a:t>
            </a:r>
            <a:r>
              <a:rPr b="0" lang="en-US" sz="2100" strike="noStrike" u="none">
                <a:solidFill>
                  <a:srgbClr val="011b3d"/>
                </a:solidFill>
                <a:effectLst/>
                <a:uFillTx/>
                <a:latin typeface="Montserrat Classic Bold"/>
                <a:ea typeface="DejaVu Sans"/>
              </a:rPr>
              <a:t>obtenir une représentation</a:t>
            </a:r>
            <a:r>
              <a:rPr b="0" lang="en-US" sz="2100" strike="noStrike" u="none">
                <a:solidFill>
                  <a:srgbClr val="011b3d"/>
                </a:solidFill>
                <a:effectLst/>
                <a:uFillTx/>
                <a:latin typeface="Montserrat Classic"/>
                <a:ea typeface="DejaVu Sans"/>
              </a:rPr>
              <a:t> de la ressource.</a:t>
            </a:r>
            <a:endParaRPr b="0" lang="en-US" sz="2100" strike="noStrike" u="none">
              <a:solidFill>
                <a:srgbClr val="000000"/>
              </a:solidFill>
              <a:effectLst/>
              <a:uFillTx/>
              <a:latin typeface="FiraCode Nerd Font Propo"/>
            </a:endParaRPr>
          </a:p>
        </p:txBody>
      </p:sp>
      <p:sp>
        <p:nvSpPr>
          <p:cNvPr id="376" name="TextBox 6"/>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URL</a:t>
            </a:r>
            <a:endParaRPr b="0" lang="en-US" sz="9000" strike="noStrike" u="none">
              <a:solidFill>
                <a:srgbClr val="000000"/>
              </a:solidFill>
              <a:effectLst/>
              <a:uFillTx/>
              <a:latin typeface="FiraCode Nerd Font Propo"/>
            </a:endParaRPr>
          </a:p>
        </p:txBody>
      </p:sp>
      <p:sp>
        <p:nvSpPr>
          <p:cNvPr id="377" name="TextBox 7"/>
          <p:cNvSpPr/>
          <p:nvPr/>
        </p:nvSpPr>
        <p:spPr>
          <a:xfrm>
            <a:off x="1028880" y="3530520"/>
            <a:ext cx="16229520" cy="2240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Pour ce faire, l'URL décrit le mode d'accès primaire ou « emplacement » réseau de la ressource qu'elle identifie.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URL ont été créées pour indiquer aux navigateurs Web comment accéder à toutes les ressources d'Internet.</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Par exemple, l'URL </a:t>
            </a:r>
            <a:r>
              <a:rPr b="0" lang="en-US" sz="2100" strike="noStrike" u="none">
                <a:solidFill>
                  <a:srgbClr val="011b3d"/>
                </a:solidFill>
                <a:effectLst/>
                <a:uFillTx/>
                <a:latin typeface="Montserrat Light Italics"/>
                <a:ea typeface="DejaVu Sans"/>
              </a:rPr>
              <a:t>http://www.wikipedia.org/</a:t>
            </a:r>
            <a:r>
              <a:rPr b="0" lang="en-US" sz="2100" strike="noStrike" u="none">
                <a:solidFill>
                  <a:srgbClr val="011b3d"/>
                </a:solidFill>
                <a:effectLst/>
                <a:uFillTx/>
                <a:latin typeface="Montserrat Light"/>
                <a:ea typeface="DejaVu Sans"/>
              </a:rPr>
              <a:t> est une URI qui identifie une ressource (page d'accueil Wikipédia) et implique qu'une représentation de cette ressource (une page HTML en caractères encodés) peut être obtenue via le protocole HTTP depuis un réseau hôte appelé </a:t>
            </a:r>
            <a:r>
              <a:rPr b="0" lang="en-US" sz="2100" strike="noStrike" u="none">
                <a:solidFill>
                  <a:srgbClr val="011b3d"/>
                </a:solidFill>
                <a:effectLst/>
                <a:uFillTx/>
                <a:latin typeface="Montserrat Light Italics"/>
                <a:ea typeface="DejaVu Sans"/>
              </a:rPr>
              <a:t>www.wikipedia.org</a:t>
            </a:r>
            <a:endParaRPr b="0" lang="en-US" sz="2100" strike="noStrike" u="none">
              <a:solidFill>
                <a:srgbClr val="000000"/>
              </a:solidFill>
              <a:effectLst/>
              <a:uFillTx/>
              <a:latin typeface="FiraCode Nerd Font Propo"/>
            </a:endParaRPr>
          </a:p>
        </p:txBody>
      </p:sp>
      <p:sp>
        <p:nvSpPr>
          <p:cNvPr id="378"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79"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
        <p:nvSpPr>
          <p:cNvPr id="380" name="TextBox 10"/>
          <p:cNvSpPr/>
          <p:nvPr/>
        </p:nvSpPr>
        <p:spPr>
          <a:xfrm>
            <a:off x="10213920" y="8808840"/>
            <a:ext cx="7044120" cy="487800"/>
          </a:xfrm>
          <a:prstGeom prst="rect">
            <a:avLst/>
          </a:prstGeom>
          <a:noFill/>
          <a:ln w="0">
            <a:noFill/>
          </a:ln>
        </p:spPr>
        <p:style>
          <a:lnRef idx="0"/>
          <a:fillRef idx="0"/>
          <a:effectRef idx="0"/>
          <a:fontRef idx="minor"/>
        </p:style>
        <p:txBody>
          <a:bodyPr lIns="0" rIns="0" tIns="0" bIns="0" anchor="t">
            <a:spAutoFit/>
          </a:bodyPr>
          <a:p>
            <a:pPr algn="ctr">
              <a:lnSpc>
                <a:spcPts val="3841"/>
              </a:lnSpc>
            </a:pPr>
            <a:r>
              <a:rPr b="0" lang="en-US" sz="2400" spc="43" strike="noStrike" u="none">
                <a:solidFill>
                  <a:srgbClr val="175d96"/>
                </a:solidFill>
                <a:effectLst/>
                <a:uFillTx/>
                <a:latin typeface="Heebo Bold Bold"/>
                <a:ea typeface="DejaVu Sans"/>
              </a:rPr>
              <a:t>Format d'une URL pour les adresses Web</a:t>
            </a:r>
            <a:endParaRPr b="0" lang="en-US" sz="2400" strike="noStrike" u="none">
              <a:solidFill>
                <a:srgbClr val="000000"/>
              </a:solidFill>
              <a:effectLst/>
              <a:uFillTx/>
              <a:latin typeface="FiraCode Nerd Font Propo"/>
            </a:endParaRPr>
          </a:p>
        </p:txBody>
      </p:sp>
      <p:sp>
        <p:nvSpPr>
          <p:cNvPr id="381" name="TextBox 11"/>
          <p:cNvSpPr/>
          <p:nvPr/>
        </p:nvSpPr>
        <p:spPr>
          <a:xfrm>
            <a:off x="1823760" y="7063920"/>
            <a:ext cx="7319160" cy="21945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Outre les adresses Web, une URL peut aussi décrire :</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un forum Usenet : </a:t>
            </a:r>
            <a:r>
              <a:rPr b="0" lang="en-US" sz="1800" spc="31" strike="noStrike" u="none">
                <a:solidFill>
                  <a:srgbClr val="020b14"/>
                </a:solidFill>
                <a:effectLst/>
                <a:uFillTx/>
                <a:latin typeface="Montserrat Light"/>
                <a:ea typeface="DejaVu Sans"/>
              </a:rPr>
              <a:t>news:fr.comp.infosystemes.www.auteurs</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une adresse mail : </a:t>
            </a:r>
            <a:r>
              <a:rPr b="0" lang="en-US" sz="1800" spc="31" strike="noStrike" u="none">
                <a:solidFill>
                  <a:srgbClr val="020b14"/>
                </a:solidFill>
                <a:effectLst/>
                <a:uFillTx/>
                <a:latin typeface="Montserrat Light"/>
                <a:ea typeface="DejaVu Sans"/>
              </a:rPr>
              <a:t>mailto:john.doe@mail.com</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une ressource FTP : </a:t>
            </a:r>
            <a:r>
              <a:rPr b="0" lang="en-US" sz="1800" spc="31" strike="noStrike" u="none">
                <a:solidFill>
                  <a:srgbClr val="020b14"/>
                </a:solidFill>
                <a:effectLst/>
                <a:uFillTx/>
                <a:latin typeface="Montserrat Light"/>
                <a:ea typeface="DejaVu Sans"/>
              </a:rPr>
              <a:t>ftp://ftp.mozilla.org/pub/mozilla.org/firefox/releases/</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un numéro de téléphone: </a:t>
            </a:r>
            <a:r>
              <a:rPr b="0" lang="en-US" sz="1800" spc="31" strike="noStrike" u="none">
                <a:solidFill>
                  <a:srgbClr val="020b14"/>
                </a:solidFill>
                <a:effectLst/>
                <a:uFillTx/>
                <a:latin typeface="Montserrat Light"/>
                <a:ea typeface="DejaVu Sans"/>
              </a:rPr>
              <a:t>tel:+33 1 234 567 890</a:t>
            </a:r>
            <a:endParaRPr b="0" lang="en-US" sz="1800" strike="noStrike" u="none">
              <a:solidFill>
                <a:srgbClr val="000000"/>
              </a:solidFill>
              <a:effectLst/>
              <a:uFillTx/>
              <a:latin typeface="FiraCode Nerd Font Propo"/>
            </a:endParaRPr>
          </a:p>
        </p:txBody>
      </p:sp>
      <p:pic>
        <p:nvPicPr>
          <p:cNvPr id="382" name="Picture 12" descr=""/>
          <p:cNvPicPr/>
          <p:nvPr/>
        </p:nvPicPr>
        <p:blipFill>
          <a:blip r:embed="rId3"/>
          <a:stretch/>
        </p:blipFill>
        <p:spPr>
          <a:xfrm>
            <a:off x="1152000" y="7130520"/>
            <a:ext cx="547200" cy="54216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edb7"/>
        </a:solidFill>
      </p:bgPr>
    </p:bg>
    <p:spTree>
      <p:nvGrpSpPr>
        <p:cNvPr id="1" name=""/>
        <p:cNvGrpSpPr/>
        <p:nvPr/>
      </p:nvGrpSpPr>
      <p:grpSpPr>
        <a:xfrm>
          <a:off x="0" y="0"/>
          <a:ext cx="0" cy="0"/>
          <a:chOff x="0" y="0"/>
          <a:chExt cx="0" cy="0"/>
        </a:xfrm>
      </p:grpSpPr>
      <p:pic>
        <p:nvPicPr>
          <p:cNvPr id="383" name="Picture 2" descr=""/>
          <p:cNvPicPr/>
          <p:nvPr/>
        </p:nvPicPr>
        <p:blipFill>
          <a:blip r:embed="rId1"/>
          <a:stretch/>
        </p:blipFill>
        <p:spPr>
          <a:xfrm>
            <a:off x="1028880" y="2192760"/>
            <a:ext cx="793800" cy="542520"/>
          </a:xfrm>
          <a:prstGeom prst="rect">
            <a:avLst/>
          </a:prstGeom>
          <a:noFill/>
          <a:ln w="0">
            <a:noFill/>
          </a:ln>
        </p:spPr>
      </p:pic>
      <p:sp>
        <p:nvSpPr>
          <p:cNvPr id="384"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385" name="TextBox 4"/>
          <p:cNvSpPr/>
          <p:nvPr/>
        </p:nvSpPr>
        <p:spPr>
          <a:xfrm>
            <a:off x="2041560" y="2154960"/>
            <a:ext cx="1463868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Une Uniform Resource Name (URN) est une URI qui identifie une ressource (un document, une image, un enregistrement sonore, etc.) </a:t>
            </a:r>
            <a:r>
              <a:rPr b="0" lang="en-US" sz="2100" strike="noStrike" u="none">
                <a:solidFill>
                  <a:srgbClr val="011b3d"/>
                </a:solidFill>
                <a:effectLst/>
                <a:uFillTx/>
                <a:latin typeface="Montserrat Classic Bold"/>
                <a:ea typeface="DejaVu Sans"/>
              </a:rPr>
              <a:t>globalement, durant toute son existence</a:t>
            </a:r>
            <a:r>
              <a:rPr b="0" lang="en-US" sz="2100" strike="noStrike" u="none">
                <a:solidFill>
                  <a:srgbClr val="011b3d"/>
                </a:solidFill>
                <a:effectLst/>
                <a:uFillTx/>
                <a:latin typeface="Montserrat Classic"/>
                <a:ea typeface="DejaVu Sans"/>
              </a:rPr>
              <a:t>, indépendamment de sa localisation ou de son accessibilité par Internet.</a:t>
            </a:r>
            <a:endParaRPr b="0" lang="en-US" sz="2100" strike="noStrike" u="none">
              <a:solidFill>
                <a:srgbClr val="000000"/>
              </a:solidFill>
              <a:effectLst/>
              <a:uFillTx/>
              <a:latin typeface="FiraCode Nerd Font Propo"/>
            </a:endParaRPr>
          </a:p>
        </p:txBody>
      </p:sp>
      <p:sp>
        <p:nvSpPr>
          <p:cNvPr id="386" name="TextBox 5"/>
          <p:cNvSpPr/>
          <p:nvPr/>
        </p:nvSpPr>
        <p:spPr>
          <a:xfrm>
            <a:off x="1028880" y="5626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URN</a:t>
            </a:r>
            <a:endParaRPr b="0" lang="en-US" sz="9000" strike="noStrike" u="none">
              <a:solidFill>
                <a:srgbClr val="000000"/>
              </a:solidFill>
              <a:effectLst/>
              <a:uFillTx/>
              <a:latin typeface="FiraCode Nerd Font Propo"/>
            </a:endParaRPr>
          </a:p>
        </p:txBody>
      </p:sp>
      <p:sp>
        <p:nvSpPr>
          <p:cNvPr id="387" name="TextBox 6"/>
          <p:cNvSpPr/>
          <p:nvPr/>
        </p:nvSpPr>
        <p:spPr>
          <a:xfrm>
            <a:off x="1028880" y="3520800"/>
            <a:ext cx="1622952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Une URN peut être employé pour parler d'une ressource sans que cela préjuge de son emplacement ou de la manière de la référencer.</a:t>
            </a:r>
            <a:endParaRPr b="0" lang="en-US" sz="2100" strike="noStrike" u="none">
              <a:solidFill>
                <a:srgbClr val="000000"/>
              </a:solidFill>
              <a:effectLst/>
              <a:uFillTx/>
              <a:latin typeface="FiraCode Nerd Font Propo"/>
            </a:endParaRPr>
          </a:p>
        </p:txBody>
      </p:sp>
      <p:sp>
        <p:nvSpPr>
          <p:cNvPr id="388"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389"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pic>
        <p:nvPicPr>
          <p:cNvPr id="390" name="Picture 9" descr=""/>
          <p:cNvPicPr/>
          <p:nvPr/>
        </p:nvPicPr>
        <p:blipFill>
          <a:blip r:embed="rId2"/>
          <a:stretch/>
        </p:blipFill>
        <p:spPr>
          <a:xfrm>
            <a:off x="1028880" y="7863840"/>
            <a:ext cx="652680" cy="856800"/>
          </a:xfrm>
          <a:prstGeom prst="rect">
            <a:avLst/>
          </a:prstGeom>
          <a:noFill/>
          <a:ln w="0">
            <a:noFill/>
          </a:ln>
        </p:spPr>
      </p:pic>
      <p:sp>
        <p:nvSpPr>
          <p:cNvPr id="391" name="TextBox 10"/>
          <p:cNvSpPr/>
          <p:nvPr/>
        </p:nvSpPr>
        <p:spPr>
          <a:xfrm>
            <a:off x="10706760" y="4531320"/>
            <a:ext cx="6551280" cy="1829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Les ressources ne sont pas localisées : l'URN</a:t>
            </a:r>
            <a:r>
              <a:rPr b="0" lang="en-US" sz="1800" spc="31" strike="noStrike" u="none">
                <a:solidFill>
                  <a:srgbClr val="020b14"/>
                </a:solidFill>
                <a:effectLst/>
                <a:uFillTx/>
                <a:latin typeface="Montserrat Light"/>
                <a:ea typeface="DejaVu Sans"/>
              </a:rPr>
              <a:t> urn:isbn:0-395-36341-1</a:t>
            </a:r>
            <a:r>
              <a:rPr b="0" lang="en-US" sz="1800" spc="31" strike="noStrike" u="none">
                <a:solidFill>
                  <a:srgbClr val="020b14"/>
                </a:solidFill>
                <a:effectLst/>
                <a:uFillTx/>
                <a:latin typeface="Montserrat Light Italics"/>
                <a:ea typeface="DejaVu Sans"/>
              </a:rPr>
              <a:t> est un URI qui, étant un numéro de l'International Standard Book Number (ISBN), permet de faire référence à un livre, mais ne suggère ni où, ni comment en obtenir une copie réelle.</a:t>
            </a:r>
            <a:endParaRPr b="0" lang="en-US" sz="1800" strike="noStrike" u="none">
              <a:solidFill>
                <a:srgbClr val="000000"/>
              </a:solidFill>
              <a:effectLst/>
              <a:uFillTx/>
              <a:latin typeface="FiraCode Nerd Font Propo"/>
            </a:endParaRPr>
          </a:p>
        </p:txBody>
      </p:sp>
      <p:sp>
        <p:nvSpPr>
          <p:cNvPr id="392" name="TextBox 11"/>
          <p:cNvSpPr/>
          <p:nvPr/>
        </p:nvSpPr>
        <p:spPr>
          <a:xfrm>
            <a:off x="1869840" y="4538520"/>
            <a:ext cx="6942600" cy="256104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1" strike="noStrike" u="none">
                <a:solidFill>
                  <a:srgbClr val="020b14"/>
                </a:solidFill>
                <a:effectLst/>
                <a:uFillTx/>
                <a:latin typeface="Montserrat Light Italics"/>
                <a:ea typeface="DejaVu Sans"/>
              </a:rPr>
              <a:t>Une ressource est identifiée par son nom dans un espace de noms sous la forme : </a:t>
            </a:r>
            <a:r>
              <a:rPr b="0" lang="en-US" sz="1800" spc="31" strike="noStrike" u="none">
                <a:solidFill>
                  <a:srgbClr val="020b14"/>
                </a:solidFill>
                <a:effectLst/>
                <a:uFillTx/>
                <a:latin typeface="Montserrat Light"/>
                <a:ea typeface="DejaVu Sans"/>
              </a:rPr>
              <a:t>urn:NID:NSS</a:t>
            </a:r>
            <a:r>
              <a:rPr b="0" lang="en-US" sz="1800" spc="31" strike="noStrike" u="none">
                <a:solidFill>
                  <a:srgbClr val="020b14"/>
                </a:solidFill>
                <a:effectLst/>
                <a:uFillTx/>
                <a:latin typeface="Montserrat Light Italics"/>
                <a:ea typeface="DejaVu Sans"/>
              </a:rPr>
              <a:t> où</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urn</a:t>
            </a:r>
            <a:r>
              <a:rPr b="0" lang="en-US" sz="1800" spc="31" strike="noStrike" u="none">
                <a:solidFill>
                  <a:srgbClr val="020b14"/>
                </a:solidFill>
                <a:effectLst/>
                <a:uFillTx/>
                <a:latin typeface="Montserrat Light Italics"/>
                <a:ea typeface="DejaVu Sans"/>
              </a:rPr>
              <a:t> est une constante indiquant que cette URI est une URN</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NID</a:t>
            </a:r>
            <a:r>
              <a:rPr b="0" lang="en-US" sz="1800" spc="31" strike="noStrike" u="none">
                <a:solidFill>
                  <a:srgbClr val="020b14"/>
                </a:solidFill>
                <a:effectLst/>
                <a:uFillTx/>
                <a:latin typeface="Montserrat Light Italics"/>
                <a:ea typeface="DejaVu Sans"/>
              </a:rPr>
              <a:t> (Namespace Identifier) est un identificateur d'espace de noms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NSS</a:t>
            </a:r>
            <a:r>
              <a:rPr b="0" lang="en-US" sz="1800" spc="31" strike="noStrike" u="none">
                <a:solidFill>
                  <a:srgbClr val="020b14"/>
                </a:solidFill>
                <a:effectLst/>
                <a:uFillTx/>
                <a:latin typeface="Montserrat Light Italics"/>
                <a:ea typeface="DejaVu Sans"/>
              </a:rPr>
              <a:t> (Namespace specific String) est le nom de la ressource dans l'espace de noms.</a:t>
            </a:r>
            <a:endParaRPr b="0" lang="en-US" sz="1800" strike="noStrike" u="none">
              <a:solidFill>
                <a:srgbClr val="000000"/>
              </a:solidFill>
              <a:effectLst/>
              <a:uFillTx/>
              <a:latin typeface="FiraCode Nerd Font Propo"/>
            </a:endParaRPr>
          </a:p>
        </p:txBody>
      </p:sp>
      <p:pic>
        <p:nvPicPr>
          <p:cNvPr id="393" name="Picture 12" descr=""/>
          <p:cNvPicPr/>
          <p:nvPr/>
        </p:nvPicPr>
        <p:blipFill>
          <a:blip r:embed="rId3"/>
          <a:stretch/>
        </p:blipFill>
        <p:spPr>
          <a:xfrm>
            <a:off x="1028880" y="4597920"/>
            <a:ext cx="547200" cy="542160"/>
          </a:xfrm>
          <a:prstGeom prst="rect">
            <a:avLst/>
          </a:prstGeom>
          <a:noFill/>
          <a:ln w="0">
            <a:noFill/>
          </a:ln>
        </p:spPr>
      </p:pic>
      <p:pic>
        <p:nvPicPr>
          <p:cNvPr id="394" name="Picture 13" descr=""/>
          <p:cNvPicPr/>
          <p:nvPr/>
        </p:nvPicPr>
        <p:blipFill>
          <a:blip r:embed="rId4"/>
          <a:stretch/>
        </p:blipFill>
        <p:spPr>
          <a:xfrm>
            <a:off x="9972360" y="4605120"/>
            <a:ext cx="547200" cy="542160"/>
          </a:xfrm>
          <a:prstGeom prst="rect">
            <a:avLst/>
          </a:prstGeom>
          <a:noFill/>
          <a:ln w="0">
            <a:noFill/>
          </a:ln>
        </p:spPr>
      </p:pic>
      <p:sp>
        <p:nvSpPr>
          <p:cNvPr id="395" name="TextBox 14"/>
          <p:cNvSpPr/>
          <p:nvPr/>
        </p:nvSpPr>
        <p:spPr>
          <a:xfrm>
            <a:off x="1823760" y="7797240"/>
            <a:ext cx="15434640" cy="109800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Les URN sont très peu utilisées aujourd'hui, on leur préfère l'usage d'un moteur de recherche pour trouver la nouvelle URL après le déplacement d'une ressource.</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L'arrivée du Web 3.0 (Web sémantique) pourrait créer un besoin d'URNs pour identifier la même ressource entre différentes machines.</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pic>
        <p:nvPicPr>
          <p:cNvPr id="396" name="Picture 2" descr=""/>
          <p:cNvPicPr/>
          <p:nvPr/>
        </p:nvPicPr>
        <p:blipFill>
          <a:blip r:embed="rId1"/>
          <a:stretch/>
        </p:blipFill>
        <p:spPr>
          <a:xfrm>
            <a:off x="1028880" y="2126520"/>
            <a:ext cx="793800" cy="542520"/>
          </a:xfrm>
          <a:prstGeom prst="rect">
            <a:avLst/>
          </a:prstGeom>
          <a:noFill/>
          <a:ln w="0">
            <a:noFill/>
          </a:ln>
        </p:spPr>
      </p:pic>
      <p:sp>
        <p:nvSpPr>
          <p:cNvPr id="397"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398" name="TextBox 4"/>
          <p:cNvSpPr/>
          <p:nvPr/>
        </p:nvSpPr>
        <p:spPr>
          <a:xfrm>
            <a:off x="2041560" y="2088360"/>
            <a:ext cx="146386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 Web est donc un ensemble d'hyperliens exprimés sous forme d'URIs (généralement des URLs) identifiant des ressources HTML obtenues via le protocole HTTP.</a:t>
            </a:r>
            <a:endParaRPr b="0" lang="en-US" sz="2100" strike="noStrike" u="none">
              <a:solidFill>
                <a:srgbClr val="000000"/>
              </a:solidFill>
              <a:effectLst/>
              <a:uFillTx/>
              <a:latin typeface="FiraCode Nerd Font Propo"/>
            </a:endParaRPr>
          </a:p>
        </p:txBody>
      </p:sp>
      <p:sp>
        <p:nvSpPr>
          <p:cNvPr id="399" name="TextBox 5"/>
          <p:cNvSpPr/>
          <p:nvPr/>
        </p:nvSpPr>
        <p:spPr>
          <a:xfrm>
            <a:off x="1028880" y="445680"/>
            <a:ext cx="8331840" cy="1279800"/>
          </a:xfrm>
          <a:prstGeom prst="rect">
            <a:avLst/>
          </a:prstGeom>
          <a:noFill/>
          <a:ln w="0">
            <a:noFill/>
          </a:ln>
        </p:spPr>
        <p:style>
          <a:lnRef idx="0"/>
          <a:fillRef idx="0"/>
          <a:effectRef idx="0"/>
          <a:fontRef idx="minor"/>
        </p:style>
        <p:txBody>
          <a:bodyPr lIns="0" rIns="0" tIns="0" bIns="0" anchor="t">
            <a:spAutoFit/>
          </a:bodyPr>
          <a:p>
            <a:pPr>
              <a:lnSpc>
                <a:spcPts val="10080"/>
              </a:lnSpc>
            </a:pPr>
            <a:r>
              <a:rPr b="0" lang="en-US" sz="7200" strike="noStrike" u="none">
                <a:solidFill>
                  <a:srgbClr val="011b3d"/>
                </a:solidFill>
                <a:effectLst/>
                <a:uFillTx/>
                <a:latin typeface="Open Sans Extra Bold"/>
                <a:ea typeface="DejaVu Sans"/>
              </a:rPr>
              <a:t>Le Web</a:t>
            </a:r>
            <a:endParaRPr b="0" lang="en-US" sz="7200" strike="noStrike" u="none">
              <a:solidFill>
                <a:srgbClr val="000000"/>
              </a:solidFill>
              <a:effectLst/>
              <a:uFillTx/>
              <a:latin typeface="FiraCode Nerd Font Propo"/>
            </a:endParaRPr>
          </a:p>
        </p:txBody>
      </p:sp>
      <p:sp>
        <p:nvSpPr>
          <p:cNvPr id="400" name="TextBox 6"/>
          <p:cNvSpPr/>
          <p:nvPr/>
        </p:nvSpPr>
        <p:spPr>
          <a:xfrm>
            <a:off x="1028880" y="3121200"/>
            <a:ext cx="16229520" cy="6914160"/>
          </a:xfrm>
          <a:prstGeom prst="rect">
            <a:avLst/>
          </a:prstGeom>
          <a:noFill/>
          <a:ln w="0">
            <a:noFill/>
          </a:ln>
        </p:spPr>
        <p:style>
          <a:lnRef idx="0"/>
          <a:fillRef idx="0"/>
          <a:effectRef idx="0"/>
          <a:fontRef idx="minor"/>
        </p:style>
        <p:txBody>
          <a:bodyPr lIns="0" rIns="0" tIns="0" bIns="0" anchor="t">
            <a:spAutoFit/>
          </a:bodyPr>
          <a:p>
            <a:pPr algn="just">
              <a:lnSpc>
                <a:spcPts val="2239"/>
              </a:lnSpc>
            </a:pPr>
            <a:r>
              <a:rPr b="0" lang="en-US" sz="1600" strike="noStrike" u="none">
                <a:solidFill>
                  <a:srgbClr val="011b3d"/>
                </a:solidFill>
                <a:effectLst/>
                <a:uFillTx/>
                <a:latin typeface="Montserrat Light"/>
                <a:ea typeface="DejaVu Sans"/>
              </a:rPr>
              <a:t>Exemple de codeHTML :</a:t>
            </a:r>
            <a:endParaRPr b="0" lang="en-US" sz="16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&lt;HTML&gt;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 &lt;HEAD&gt; &lt;TITLE&gt; Bienvenue sur cette page web &lt;/TITLE&gt;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 &lt;/HEAD&gt;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 &lt;BODY&gt;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&lt;TABLE BORDER&gt;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&lt;CAPTION &gt;Sites Web&lt;/CAPTION&gt;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&lt;TH&gt;Sites&lt;/TH&gt;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&lt;TH&gt;Liens&lt;/TH&gt;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&lt;TD&gt;Facebook&lt;/TD&gt;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&lt;TD&gt;&lt;A HREF="http://www.facebook.com "&gt;Vers le Facebook&lt;/A&gt;&lt;/TD&gt;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&lt;TD&gt;Youtube&lt;/TD&gt;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&lt;TD&gt;&lt;A HREF="http://www.youtube.com"&gt;Vers le Youtube&lt;/A&gt;&lt;/TD&gt;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&lt;/TR&gt;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&lt;/TABLE&gt;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&lt;font color="yellow"&gt; Merci pour votre visite &lt;/font&gt;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&lt;/BODY&gt;</a:t>
            </a:r>
            <a:endParaRPr b="0" lang="en-US" sz="1600" strike="noStrike" u="none">
              <a:solidFill>
                <a:srgbClr val="000000"/>
              </a:solidFill>
              <a:effectLst/>
              <a:uFillTx/>
              <a:latin typeface="FiraCode Nerd Font Propo"/>
            </a:endParaRPr>
          </a:p>
          <a:p>
            <a:pPr algn="just">
              <a:lnSpc>
                <a:spcPts val="2239"/>
              </a:lnSpc>
            </a:pPr>
            <a:r>
              <a:rPr b="0" lang="en-US" sz="1600" strike="noStrike" u="none">
                <a:solidFill>
                  <a:srgbClr val="011b3d"/>
                </a:solidFill>
                <a:effectLst/>
                <a:uFillTx/>
                <a:latin typeface="Anonymous Pro"/>
                <a:ea typeface="DejaVu Sans"/>
              </a:rPr>
              <a:t>&lt;/HTML&gt;</a:t>
            </a:r>
            <a:endParaRPr b="0" lang="en-US" sz="1600" strike="noStrike" u="none">
              <a:solidFill>
                <a:srgbClr val="000000"/>
              </a:solidFill>
              <a:effectLst/>
              <a:uFillTx/>
              <a:latin typeface="FiraCode Nerd Font Propo"/>
            </a:endParaRPr>
          </a:p>
        </p:txBody>
      </p:sp>
      <p:sp>
        <p:nvSpPr>
          <p:cNvPr id="401"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02"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PROTOCOLES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403" name="TextBox 3"/>
          <p:cNvSpPr/>
          <p:nvPr/>
        </p:nvSpPr>
        <p:spPr>
          <a:xfrm>
            <a:off x="1028880" y="790560"/>
            <a:ext cx="15658560" cy="6401160"/>
          </a:xfrm>
          <a:prstGeom prst="rect">
            <a:avLst/>
          </a:prstGeom>
          <a:noFill/>
          <a:ln w="0">
            <a:noFill/>
          </a:ln>
        </p:spPr>
        <p:style>
          <a:lnRef idx="0"/>
          <a:fillRef idx="0"/>
          <a:effectRef idx="0"/>
          <a:fontRef idx="minor"/>
        </p:style>
        <p:txBody>
          <a:bodyPr lIns="0" rIns="0" tIns="0" bIns="0" anchor="t">
            <a:spAutoFit/>
          </a:bodyPr>
          <a:p>
            <a:pPr algn="ctr">
              <a:lnSpc>
                <a:spcPts val="16801"/>
              </a:lnSpc>
            </a:pPr>
            <a:r>
              <a:rPr b="0" lang="en-US" sz="12000" strike="noStrike" u="none">
                <a:solidFill>
                  <a:srgbClr val="000000"/>
                </a:solidFill>
                <a:effectLst/>
                <a:uFillTx/>
                <a:latin typeface="Gagalin"/>
                <a:ea typeface="DejaVu Sans"/>
              </a:rPr>
              <a:t>PARTIE II</a:t>
            </a:r>
            <a:endParaRPr b="0" lang="en-US" sz="12000" strike="noStrike" u="none">
              <a:solidFill>
                <a:srgbClr val="000000"/>
              </a:solidFill>
              <a:effectLst/>
              <a:uFillTx/>
              <a:latin typeface="FiraCode Nerd Font Propo"/>
            </a:endParaRPr>
          </a:p>
          <a:p>
            <a:pPr algn="ctr">
              <a:lnSpc>
                <a:spcPts val="16801"/>
              </a:lnSpc>
            </a:pPr>
            <a:r>
              <a:rPr b="0" lang="en-US" sz="12000" strike="noStrike" u="none">
                <a:solidFill>
                  <a:srgbClr val="000000"/>
                </a:solidFill>
                <a:effectLst/>
                <a:uFillTx/>
                <a:latin typeface="Gagalin"/>
                <a:ea typeface="DejaVu Sans"/>
              </a:rPr>
              <a:t>Introduction à la notion de cloud</a:t>
            </a:r>
            <a:endParaRPr b="0" lang="en-US" sz="12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bd4ab"/>
        </a:solidFill>
      </p:bgPr>
    </p:bg>
    <p:spTree>
      <p:nvGrpSpPr>
        <p:cNvPr id="1" name=""/>
        <p:cNvGrpSpPr/>
        <p:nvPr/>
      </p:nvGrpSpPr>
      <p:grpSpPr>
        <a:xfrm>
          <a:off x="0" y="0"/>
          <a:ext cx="0" cy="0"/>
          <a:chOff x="0" y="0"/>
          <a:chExt cx="0" cy="0"/>
        </a:xfrm>
      </p:grpSpPr>
      <p:sp>
        <p:nvSpPr>
          <p:cNvPr id="88" name="AutoShape 2"/>
          <p:cNvSpPr/>
          <p:nvPr/>
        </p:nvSpPr>
        <p:spPr>
          <a:xfrm>
            <a:off x="17722800" y="4357440"/>
            <a:ext cx="8280" cy="2358000"/>
          </a:xfrm>
          <a:prstGeom prst="rect">
            <a:avLst/>
          </a:pr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grpSp>
        <p:nvGrpSpPr>
          <p:cNvPr id="89" name="Group 3"/>
          <p:cNvGrpSpPr/>
          <p:nvPr/>
        </p:nvGrpSpPr>
        <p:grpSpPr>
          <a:xfrm>
            <a:off x="865800" y="6571440"/>
            <a:ext cx="14664240" cy="2495520"/>
            <a:chOff x="865800" y="6571440"/>
            <a:chExt cx="14664240" cy="2495520"/>
          </a:xfrm>
        </p:grpSpPr>
        <p:sp>
          <p:nvSpPr>
            <p:cNvPr id="90" name="TextBox 4"/>
            <p:cNvSpPr/>
            <p:nvPr/>
          </p:nvSpPr>
          <p:spPr>
            <a:xfrm>
              <a:off x="865800" y="7729920"/>
              <a:ext cx="14156280" cy="1337040"/>
            </a:xfrm>
            <a:prstGeom prst="rect">
              <a:avLst/>
            </a:prstGeom>
            <a:noFill/>
            <a:ln w="0">
              <a:noFill/>
            </a:ln>
          </p:spPr>
          <p:style>
            <a:lnRef idx="0"/>
            <a:fillRef idx="0"/>
            <a:effectRef idx="0"/>
            <a:fontRef idx="minor"/>
          </p:style>
          <p:txBody>
            <a:bodyPr lIns="0" rIns="0" tIns="0" bIns="0" anchor="t">
              <a:spAutoFit/>
            </a:bodyPr>
            <a:p>
              <a:pPr>
                <a:lnSpc>
                  <a:spcPts val="3509"/>
                </a:lnSpc>
              </a:pPr>
              <a:r>
                <a:rPr b="0" lang="en-US" sz="2340" spc="275" strike="noStrike" u="none">
                  <a:solidFill>
                    <a:srgbClr val="762d2b"/>
                  </a:solidFill>
                  <a:effectLst/>
                  <a:uFillTx/>
                  <a:latin typeface="Montserrat Classic"/>
                  <a:ea typeface="DejaVu Sans"/>
                </a:rPr>
                <a:t>Mode de communication à travers un réseau entre plusieurs programmes : l'un, qualifié de client, envoie des requêtes ; l'autre ou les autres, qualifiés de serveurs, attendent les requêtes des clients et y répondent</a:t>
              </a:r>
              <a:endParaRPr b="0" lang="en-US" sz="2340" strike="noStrike" u="none">
                <a:solidFill>
                  <a:srgbClr val="000000"/>
                </a:solidFill>
                <a:effectLst/>
                <a:uFillTx/>
                <a:latin typeface="FiraCode Nerd Font Propo"/>
              </a:endParaRPr>
            </a:p>
          </p:txBody>
        </p:sp>
        <p:sp>
          <p:nvSpPr>
            <p:cNvPr id="91" name="TextBox 5"/>
            <p:cNvSpPr/>
            <p:nvPr/>
          </p:nvSpPr>
          <p:spPr>
            <a:xfrm>
              <a:off x="865800" y="6571440"/>
              <a:ext cx="14664240" cy="87300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ARCHITECTURE CLIENT/SERVEUR</a:t>
              </a:r>
              <a:endParaRPr b="0" lang="en-US" sz="6190" strike="noStrike" u="none">
                <a:solidFill>
                  <a:srgbClr val="000000"/>
                </a:solidFill>
                <a:effectLst/>
                <a:uFillTx/>
                <a:latin typeface="FiraCode Nerd Font Propo"/>
              </a:endParaRPr>
            </a:p>
          </p:txBody>
        </p:sp>
      </p:grpSp>
      <p:pic>
        <p:nvPicPr>
          <p:cNvPr id="92" name="Picture 6" descr=""/>
          <p:cNvPicPr/>
          <p:nvPr/>
        </p:nvPicPr>
        <p:blipFill>
          <a:blip r:embed="rId1"/>
          <a:stretch/>
        </p:blipFill>
        <p:spPr>
          <a:xfrm>
            <a:off x="133200" y="7782120"/>
            <a:ext cx="732240" cy="500400"/>
          </a:xfrm>
          <a:prstGeom prst="rect">
            <a:avLst/>
          </a:prstGeom>
          <a:noFill/>
          <a:ln w="0">
            <a:noFill/>
          </a:ln>
        </p:spPr>
      </p:pic>
      <p:pic>
        <p:nvPicPr>
          <p:cNvPr id="93" name="Picture 7" descr=""/>
          <p:cNvPicPr/>
          <p:nvPr/>
        </p:nvPicPr>
        <p:blipFill>
          <a:blip r:embed="rId2"/>
          <a:stretch/>
        </p:blipFill>
        <p:spPr>
          <a:xfrm>
            <a:off x="8198640" y="578880"/>
            <a:ext cx="8741160" cy="5244120"/>
          </a:xfrm>
          <a:prstGeom prst="rect">
            <a:avLst/>
          </a:prstGeom>
          <a:noFill/>
          <a:ln w="0">
            <a:noFill/>
          </a:ln>
        </p:spPr>
      </p:pic>
      <p:sp>
        <p:nvSpPr>
          <p:cNvPr id="94"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762d2b"/>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95" name="TextBox 9"/>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762d2b"/>
                </a:solidFill>
                <a:effectLst/>
                <a:uFillTx/>
                <a:latin typeface="Montserrat Light"/>
                <a:ea typeface="DejaVu Sans"/>
              </a:rPr>
              <a:t> ARCHITECTURE CLIENT / SERVEUR</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404" name="TextBox 3"/>
          <p:cNvSpPr/>
          <p:nvPr/>
        </p:nvSpPr>
        <p:spPr>
          <a:xfrm>
            <a:off x="1028880" y="857160"/>
            <a:ext cx="11701440" cy="3128760"/>
          </a:xfrm>
          <a:prstGeom prst="rect">
            <a:avLst/>
          </a:prstGeom>
          <a:noFill/>
          <a:ln w="0">
            <a:noFill/>
          </a:ln>
        </p:spPr>
        <p:style>
          <a:lnRef idx="0"/>
          <a:fillRef idx="0"/>
          <a:effectRef idx="0"/>
          <a:fontRef idx="minor"/>
        </p:style>
        <p:txBody>
          <a:bodyPr lIns="0" rIns="0" tIns="0" bIns="0" anchor="t">
            <a:spAutoFit/>
          </a:bodyPr>
          <a:p>
            <a:pPr>
              <a:lnSpc>
                <a:spcPts val="12319"/>
              </a:lnSpc>
            </a:pPr>
            <a:r>
              <a:rPr b="0" lang="en-US" sz="8800" strike="noStrike" u="none">
                <a:solidFill>
                  <a:srgbClr val="000000"/>
                </a:solidFill>
                <a:effectLst/>
                <a:uFillTx/>
                <a:latin typeface="Gagalin"/>
                <a:ea typeface="DejaVu Sans"/>
              </a:rPr>
              <a:t>Introduction à la notion de cloud</a:t>
            </a:r>
            <a:endParaRPr b="0" lang="en-US" sz="8800" strike="noStrike" u="none">
              <a:solidFill>
                <a:srgbClr val="000000"/>
              </a:solidFill>
              <a:effectLst/>
              <a:uFillTx/>
              <a:latin typeface="FiraCode Nerd Font Propo"/>
            </a:endParaRPr>
          </a:p>
        </p:txBody>
      </p:sp>
      <p:sp>
        <p:nvSpPr>
          <p:cNvPr id="405" name="TextBox 5"/>
          <p:cNvSpPr/>
          <p:nvPr/>
        </p:nvSpPr>
        <p:spPr>
          <a:xfrm>
            <a:off x="1028880" y="6314400"/>
            <a:ext cx="14744160" cy="2986920"/>
          </a:xfrm>
          <a:prstGeom prst="rect">
            <a:avLst/>
          </a:prstGeom>
          <a:noFill/>
          <a:ln w="0">
            <a:noFill/>
          </a:ln>
        </p:spPr>
        <p:style>
          <a:lnRef idx="0"/>
          <a:fillRef idx="0"/>
          <a:effectRef idx="0"/>
          <a:fontRef idx="minor"/>
        </p:style>
        <p:txBody>
          <a:bodyPr lIns="0" rIns="0" tIns="0" bIns="0" anchor="t">
            <a:spAutoFit/>
          </a:bodyPr>
          <a:p>
            <a:pPr>
              <a:lnSpc>
                <a:spcPts val="7838"/>
              </a:lnSpc>
            </a:pPr>
            <a:r>
              <a:rPr b="0" i="1" lang="en-US" sz="5600" strike="noStrike" u="none">
                <a:solidFill>
                  <a:srgbClr val="000000"/>
                </a:solidFill>
                <a:effectLst/>
                <a:uFillTx/>
                <a:latin typeface="Glacial Indifference"/>
                <a:ea typeface="DejaVu Sans"/>
              </a:rPr>
              <a:t>Qu'est-ce que le Cloud ?</a:t>
            </a:r>
            <a:endParaRPr b="0" lang="en-US" sz="5600" strike="noStrike" u="none">
              <a:solidFill>
                <a:srgbClr val="000000"/>
              </a:solidFill>
              <a:effectLst/>
              <a:uFillTx/>
              <a:latin typeface="FiraCode Nerd Font Propo"/>
            </a:endParaRPr>
          </a:p>
          <a:p>
            <a:pPr>
              <a:lnSpc>
                <a:spcPts val="7838"/>
              </a:lnSpc>
            </a:pPr>
            <a:r>
              <a:rPr b="0" i="1" lang="en-US" sz="5600" strike="noStrike" u="none">
                <a:solidFill>
                  <a:srgbClr val="000000"/>
                </a:solidFill>
                <a:effectLst/>
                <a:uFillTx/>
                <a:latin typeface="Glacial Indifference"/>
                <a:ea typeface="DejaVu Sans"/>
              </a:rPr>
              <a:t>Pourquoi le Cloud ?</a:t>
            </a:r>
            <a:endParaRPr b="0" lang="en-US" sz="5600" strike="noStrike" u="none">
              <a:solidFill>
                <a:srgbClr val="000000"/>
              </a:solidFill>
              <a:effectLst/>
              <a:uFillTx/>
              <a:latin typeface="FiraCode Nerd Font Propo"/>
            </a:endParaRPr>
          </a:p>
          <a:p>
            <a:pPr>
              <a:lnSpc>
                <a:spcPts val="7838"/>
              </a:lnSpc>
            </a:pPr>
            <a:r>
              <a:rPr b="0" i="1" lang="en-US" sz="5600" strike="noStrike" u="none">
                <a:solidFill>
                  <a:srgbClr val="000000"/>
                </a:solidFill>
                <a:effectLst/>
                <a:uFillTx/>
                <a:latin typeface="Glacial Indifference"/>
                <a:ea typeface="DejaVu Sans"/>
              </a:rPr>
              <a:t>Quels sont les différents types de Cloud ?</a:t>
            </a:r>
            <a:endParaRPr b="0" lang="en-US" sz="56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pic>
        <p:nvPicPr>
          <p:cNvPr id="406" name="Picture 2" descr=""/>
          <p:cNvPicPr/>
          <p:nvPr/>
        </p:nvPicPr>
        <p:blipFill>
          <a:blip r:embed="rId1"/>
          <a:stretch/>
        </p:blipFill>
        <p:spPr>
          <a:xfrm>
            <a:off x="1028880" y="2733480"/>
            <a:ext cx="793800" cy="542520"/>
          </a:xfrm>
          <a:prstGeom prst="rect">
            <a:avLst/>
          </a:prstGeom>
          <a:noFill/>
          <a:ln w="0">
            <a:noFill/>
          </a:ln>
        </p:spPr>
      </p:pic>
      <p:sp>
        <p:nvSpPr>
          <p:cNvPr id="407" name="AutoShape 3"/>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408" name="Picture 4" descr=""/>
          <p:cNvPicPr/>
          <p:nvPr/>
        </p:nvPicPr>
        <p:blipFill>
          <a:blip r:embed="rId2"/>
          <a:stretch/>
        </p:blipFill>
        <p:spPr>
          <a:xfrm>
            <a:off x="11565720" y="1896120"/>
            <a:ext cx="5692680" cy="3795840"/>
          </a:xfrm>
          <a:prstGeom prst="rect">
            <a:avLst/>
          </a:prstGeom>
          <a:noFill/>
          <a:ln w="0">
            <a:noFill/>
          </a:ln>
        </p:spPr>
      </p:pic>
      <p:sp>
        <p:nvSpPr>
          <p:cNvPr id="409" name="TextBox 5"/>
          <p:cNvSpPr/>
          <p:nvPr/>
        </p:nvSpPr>
        <p:spPr>
          <a:xfrm>
            <a:off x="2041560" y="2695320"/>
            <a:ext cx="775440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Un Cloud  est un </a:t>
            </a:r>
            <a:r>
              <a:rPr b="0" lang="en-US" sz="2100" strike="noStrike" u="none">
                <a:solidFill>
                  <a:srgbClr val="011b3d"/>
                </a:solidFill>
                <a:effectLst/>
                <a:uFillTx/>
                <a:latin typeface="Montserrat Classic Bold"/>
                <a:ea typeface="DejaVu Sans"/>
              </a:rPr>
              <a:t>ensemble de services</a:t>
            </a:r>
            <a:r>
              <a:rPr b="0" lang="en-US" sz="2100" strike="noStrike" u="none">
                <a:solidFill>
                  <a:srgbClr val="011b3d"/>
                </a:solidFill>
                <a:effectLst/>
                <a:uFillTx/>
                <a:latin typeface="Montserrat Classic"/>
                <a:ea typeface="DejaVu Sans"/>
              </a:rPr>
              <a:t> informatiques (serveurs, stockage, mise en réseau, logiciels) </a:t>
            </a:r>
            <a:r>
              <a:rPr b="0" lang="en-US" sz="2100" strike="noStrike" u="none">
                <a:solidFill>
                  <a:srgbClr val="011b3d"/>
                </a:solidFill>
                <a:effectLst/>
                <a:uFillTx/>
                <a:latin typeface="Montserrat Classic Bold"/>
                <a:ea typeface="DejaVu Sans"/>
              </a:rPr>
              <a:t>disponibles via Internet</a:t>
            </a:r>
            <a:r>
              <a:rPr b="0" lang="en-US" sz="2100" strike="noStrike" u="none">
                <a:solidFill>
                  <a:srgbClr val="011b3d"/>
                </a:solidFill>
                <a:effectLst/>
                <a:uFillTx/>
                <a:latin typeface="Montserrat Classic"/>
                <a:ea typeface="DejaVu Sans"/>
              </a:rPr>
              <a:t> à partir </a:t>
            </a:r>
            <a:r>
              <a:rPr b="0" lang="en-US" sz="2100" strike="noStrike" u="none">
                <a:solidFill>
                  <a:srgbClr val="011b3d"/>
                </a:solidFill>
                <a:effectLst/>
                <a:uFillTx/>
                <a:latin typeface="Montserrat Classic Bold"/>
                <a:ea typeface="DejaVu Sans"/>
              </a:rPr>
              <a:t>d’un fournisseur.</a:t>
            </a:r>
            <a:endParaRPr b="0" lang="en-US" sz="2100" strike="noStrike" u="none">
              <a:solidFill>
                <a:srgbClr val="000000"/>
              </a:solidFill>
              <a:effectLst/>
              <a:uFillTx/>
              <a:latin typeface="FiraCode Nerd Font Propo"/>
            </a:endParaRPr>
          </a:p>
        </p:txBody>
      </p:sp>
      <p:sp>
        <p:nvSpPr>
          <p:cNvPr id="410" name="TextBox 6"/>
          <p:cNvSpPr/>
          <p:nvPr/>
        </p:nvSpPr>
        <p:spPr>
          <a:xfrm>
            <a:off x="1028880" y="866880"/>
            <a:ext cx="1146024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Le cloud</a:t>
            </a:r>
            <a:endParaRPr b="0" lang="en-US" sz="9000" strike="noStrike" u="none">
              <a:solidFill>
                <a:srgbClr val="000000"/>
              </a:solidFill>
              <a:effectLst/>
              <a:uFillTx/>
              <a:latin typeface="FiraCode Nerd Font Propo"/>
            </a:endParaRPr>
          </a:p>
        </p:txBody>
      </p:sp>
      <p:sp>
        <p:nvSpPr>
          <p:cNvPr id="411" name="TextBox 7"/>
          <p:cNvSpPr/>
          <p:nvPr/>
        </p:nvSpPr>
        <p:spPr>
          <a:xfrm>
            <a:off x="1028880" y="4319280"/>
            <a:ext cx="1015596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Utiliser le Cloud, c'est donc externaliser des services et/ou des ressources en les déléguant à un founrnisseur externe.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La localisation et l'implémentation de ces services est souvent masquée aux utilisateurs.</a:t>
            </a:r>
            <a:endParaRPr b="0" lang="en-US" sz="2100" strike="noStrike" u="none">
              <a:solidFill>
                <a:srgbClr val="000000"/>
              </a:solidFill>
              <a:effectLst/>
              <a:uFillTx/>
              <a:latin typeface="FiraCode Nerd Font Propo"/>
            </a:endParaRPr>
          </a:p>
        </p:txBody>
      </p:sp>
      <p:sp>
        <p:nvSpPr>
          <p:cNvPr id="412"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13"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pic>
        <p:nvPicPr>
          <p:cNvPr id="414" name="Picture 10" descr=""/>
          <p:cNvPicPr/>
          <p:nvPr/>
        </p:nvPicPr>
        <p:blipFill>
          <a:blip r:embed="rId3"/>
          <a:stretch/>
        </p:blipFill>
        <p:spPr>
          <a:xfrm>
            <a:off x="1028880" y="6568200"/>
            <a:ext cx="652680" cy="856800"/>
          </a:xfrm>
          <a:prstGeom prst="rect">
            <a:avLst/>
          </a:prstGeom>
          <a:noFill/>
          <a:ln w="0">
            <a:noFill/>
          </a:ln>
        </p:spPr>
      </p:pic>
      <p:sp>
        <p:nvSpPr>
          <p:cNvPr id="415" name="TextBox 11"/>
          <p:cNvSpPr/>
          <p:nvPr/>
        </p:nvSpPr>
        <p:spPr>
          <a:xfrm>
            <a:off x="1823760" y="6640200"/>
            <a:ext cx="15434640" cy="10972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Le terme Cloud vient de la représentation courante d'Internet dans les infographies sous forme de nuage.</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Cela décrit bien le but de ce procédé : abstraire et masquer au client la gestion et l'administration des services proposés pour que celui-ci puisse se concentrer uniquement sur l'utilisation des services aui lui sont dédiés..</a:t>
            </a:r>
            <a:endParaRPr b="0" lang="en-US" sz="1800" strike="noStrike" u="none">
              <a:solidFill>
                <a:srgbClr val="000000"/>
              </a:solidFill>
              <a:effectLst/>
              <a:uFillTx/>
              <a:latin typeface="FiraCode Nerd Font Propo"/>
            </a:endParaRPr>
          </a:p>
        </p:txBody>
      </p:sp>
      <p:sp>
        <p:nvSpPr>
          <p:cNvPr id="416" name="TextBox 12"/>
          <p:cNvSpPr/>
          <p:nvPr/>
        </p:nvSpPr>
        <p:spPr>
          <a:xfrm>
            <a:off x="1823760" y="8345160"/>
            <a:ext cx="7532280" cy="10972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Il existe plusieurs architectures de Cloud et plusieurs types de services de Cloud pouvant être regroupés en plusieurs catégories que nous allons voir.</a:t>
            </a:r>
            <a:endParaRPr b="0" lang="en-US" sz="1800" strike="noStrike" u="none">
              <a:solidFill>
                <a:srgbClr val="000000"/>
              </a:solidFill>
              <a:effectLst/>
              <a:uFillTx/>
              <a:latin typeface="FiraCode Nerd Font Propo"/>
            </a:endParaRPr>
          </a:p>
        </p:txBody>
      </p:sp>
      <p:pic>
        <p:nvPicPr>
          <p:cNvPr id="417" name="Picture 13" descr=""/>
          <p:cNvPicPr/>
          <p:nvPr/>
        </p:nvPicPr>
        <p:blipFill>
          <a:blip r:embed="rId4"/>
          <a:stretch/>
        </p:blipFill>
        <p:spPr>
          <a:xfrm>
            <a:off x="1028880" y="8420040"/>
            <a:ext cx="547200" cy="54216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41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19" name="TextBox 3"/>
          <p:cNvSpPr/>
          <p:nvPr/>
        </p:nvSpPr>
        <p:spPr>
          <a:xfrm>
            <a:off x="1028880" y="310320"/>
            <a:ext cx="1568952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Histoire du Cloud</a:t>
            </a:r>
            <a:endParaRPr b="0" lang="en-US" sz="9000" strike="noStrike" u="none">
              <a:solidFill>
                <a:srgbClr val="000000"/>
              </a:solidFill>
              <a:effectLst/>
              <a:uFillTx/>
              <a:latin typeface="FiraCode Nerd Font Propo"/>
            </a:endParaRPr>
          </a:p>
        </p:txBody>
      </p:sp>
      <p:sp>
        <p:nvSpPr>
          <p:cNvPr id="420" name="TextBox 4"/>
          <p:cNvSpPr/>
          <p:nvPr/>
        </p:nvSpPr>
        <p:spPr>
          <a:xfrm>
            <a:off x="1028880" y="2410920"/>
            <a:ext cx="15079320" cy="682632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400" strike="noStrike" u="none">
                <a:solidFill>
                  <a:srgbClr val="011b3d"/>
                </a:solidFill>
                <a:effectLst/>
                <a:uFillTx/>
                <a:latin typeface="Glacial Indifference"/>
                <a:ea typeface="DejaVu Sans"/>
              </a:rPr>
              <a:t>Dans les années 50, les ressources matérielles étaient coûteuses et les postes de travail très limités en ressources.</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Glacial Indifference"/>
                <a:ea typeface="DejaVu Sans"/>
              </a:rPr>
              <a:t>On avait l'habitude d'utiliser des serveurs partagés pour réaliser tous les traitements et stockages de données afin de se limiter à l'usage d'un terminal léger sur son poste de travail (terminal SSH, connexion VNC ou RDP, ...).</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Glacial Indifference"/>
                <a:ea typeface="DejaVu Sans"/>
              </a:rPr>
              <a:t>L'idée du Cloud était née : déléguer des services à une machine distante.</a:t>
            </a:r>
            <a:endParaRPr b="0" lang="en-US" sz="2400" strike="noStrike" u="none">
              <a:solidFill>
                <a:srgbClr val="000000"/>
              </a:solidFill>
              <a:effectLst/>
              <a:uFillTx/>
              <a:latin typeface="FiraCode Nerd Font Propo"/>
            </a:endParaRPr>
          </a:p>
          <a:p>
            <a:pPr algn="just">
              <a:lnSpc>
                <a:spcPts val="3359"/>
              </a:lnSpc>
            </a:pPr>
            <a:endParaRPr b="0" lang="en-US" sz="18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Glacial Indifference"/>
                <a:ea typeface="DejaVu Sans"/>
              </a:rPr>
              <a:t>La réduction considérable des coûts de machines personnelles capable d'exécuter l'ensemble des services d'un utilisateur a fait abandonner cette pratique au profit de l'utilisation de services locaux.</a:t>
            </a:r>
            <a:endParaRPr b="0" lang="en-US" sz="2400" strike="noStrike" u="none">
              <a:solidFill>
                <a:srgbClr val="000000"/>
              </a:solidFill>
              <a:effectLst/>
              <a:uFillTx/>
              <a:latin typeface="FiraCode Nerd Font Propo"/>
            </a:endParaRPr>
          </a:p>
          <a:p>
            <a:pPr algn="just">
              <a:lnSpc>
                <a:spcPts val="3359"/>
              </a:lnSpc>
            </a:pPr>
            <a:endParaRPr b="0" lang="en-US" sz="18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Glacial Indifference"/>
                <a:ea typeface="DejaVu Sans"/>
              </a:rPr>
              <a:t>Dans les années 2000, certaines grandes entreprises IT (Amazon, Google) ont de grands pics de charge à certaines périodes de l'année (Noël) et tentent de rentabiliser leurs coûts d'infrastructure lorsque ces ressources ne sont pas utilisées.</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Glacial Indifference"/>
                <a:ea typeface="DejaVu Sans"/>
              </a:rPr>
              <a:t>L'arrivée de réseaux permettant le transfert de grandes quantités de données à haut débit va pousser ces entreprises à déléguer une partie de leurs ressources quand elles ne les utilisent pas contre rémunération : c'est le début du cloud moderne.</a:t>
            </a:r>
            <a:endParaRPr b="0" lang="en-US" sz="2400" strike="noStrike" u="none">
              <a:solidFill>
                <a:srgbClr val="000000"/>
              </a:solidFill>
              <a:effectLst/>
              <a:uFillTx/>
              <a:latin typeface="FiraCode Nerd Font Propo"/>
            </a:endParaRPr>
          </a:p>
        </p:txBody>
      </p:sp>
      <p:sp>
        <p:nvSpPr>
          <p:cNvPr id="421"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22"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423"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24" name="TextBox 3"/>
          <p:cNvSpPr/>
          <p:nvPr/>
        </p:nvSpPr>
        <p:spPr>
          <a:xfrm>
            <a:off x="1028880" y="310320"/>
            <a:ext cx="1568952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Histoire du Cloud</a:t>
            </a:r>
            <a:endParaRPr b="0" lang="en-US" sz="9000" strike="noStrike" u="none">
              <a:solidFill>
                <a:srgbClr val="000000"/>
              </a:solidFill>
              <a:effectLst/>
              <a:uFillTx/>
              <a:latin typeface="FiraCode Nerd Font Propo"/>
            </a:endParaRPr>
          </a:p>
        </p:txBody>
      </p:sp>
      <p:sp>
        <p:nvSpPr>
          <p:cNvPr id="425" name="TextBox 4"/>
          <p:cNvSpPr/>
          <p:nvPr/>
        </p:nvSpPr>
        <p:spPr>
          <a:xfrm>
            <a:off x="1028880" y="2811960"/>
            <a:ext cx="15079320" cy="549324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400" strike="noStrike" u="none">
                <a:solidFill>
                  <a:srgbClr val="011b3d"/>
                </a:solidFill>
                <a:effectLst/>
                <a:uFillTx/>
                <a:latin typeface="Glacial Indifference"/>
                <a:ea typeface="DejaVu Sans"/>
              </a:rPr>
              <a:t>Aujourd'hui, le Cloud computing est en pleine expansion : </a:t>
            </a:r>
            <a:endParaRPr b="0" lang="en-US" sz="2400" strike="noStrike" u="none">
              <a:solidFill>
                <a:srgbClr val="000000"/>
              </a:solidFill>
              <a:effectLst/>
              <a:uFillTx/>
              <a:latin typeface="FiraCode Nerd Font Propo"/>
            </a:endParaRPr>
          </a:p>
          <a:p>
            <a:pPr lvl="1" marL="518040" indent="-259200" algn="just">
              <a:lnSpc>
                <a:spcPts val="3359"/>
              </a:lnSpc>
              <a:buClr>
                <a:srgbClr val="011b3d"/>
              </a:buClr>
              <a:buFont typeface="Arial"/>
              <a:buChar char="•"/>
            </a:pPr>
            <a:r>
              <a:rPr b="0" lang="en-US" sz="2400" strike="noStrike" u="none">
                <a:solidFill>
                  <a:srgbClr val="011b3d"/>
                </a:solidFill>
                <a:effectLst/>
                <a:uFillTx/>
                <a:latin typeface="Glacial Indifference"/>
                <a:ea typeface="DejaVu Sans"/>
              </a:rPr>
              <a:t>principalement dans une optique de rationalisation des coûts IT (en entreprise).</a:t>
            </a:r>
            <a:endParaRPr b="0" lang="en-US" sz="2400" strike="noStrike" u="none">
              <a:solidFill>
                <a:srgbClr val="000000"/>
              </a:solidFill>
              <a:effectLst/>
              <a:uFillTx/>
              <a:latin typeface="FiraCode Nerd Font Propo"/>
            </a:endParaRPr>
          </a:p>
          <a:p>
            <a:pPr lvl="1" marL="518040" indent="-259200" algn="just">
              <a:lnSpc>
                <a:spcPts val="3359"/>
              </a:lnSpc>
              <a:buClr>
                <a:srgbClr val="011b3d"/>
              </a:buClr>
              <a:buFont typeface="Arial"/>
              <a:buChar char="•"/>
            </a:pPr>
            <a:r>
              <a:rPr b="0" lang="en-US" sz="2400" strike="noStrike" u="none">
                <a:solidFill>
                  <a:srgbClr val="011b3d"/>
                </a:solidFill>
                <a:effectLst/>
                <a:uFillTx/>
                <a:latin typeface="Glacial Indifference"/>
                <a:ea typeface="DejaVu Sans"/>
              </a:rPr>
              <a:t>pour pallier au manque de ressources de certains terminaux (smartphone, objets connectés)</a:t>
            </a:r>
            <a:endParaRPr b="0" lang="en-US" sz="2400" strike="noStrike" u="none">
              <a:solidFill>
                <a:srgbClr val="000000"/>
              </a:solidFill>
              <a:effectLst/>
              <a:uFillTx/>
              <a:latin typeface="FiraCode Nerd Font Propo"/>
            </a:endParaRPr>
          </a:p>
          <a:p>
            <a:pPr lvl="1" marL="518040" indent="-259200" algn="just">
              <a:lnSpc>
                <a:spcPts val="3359"/>
              </a:lnSpc>
              <a:buClr>
                <a:srgbClr val="011b3d"/>
              </a:buClr>
              <a:buFont typeface="Arial"/>
              <a:buChar char="•"/>
            </a:pPr>
            <a:r>
              <a:rPr b="0" lang="en-US" sz="2400" strike="noStrike" u="none">
                <a:solidFill>
                  <a:srgbClr val="011b3d"/>
                </a:solidFill>
                <a:effectLst/>
                <a:uFillTx/>
                <a:latin typeface="Glacial Indifference"/>
                <a:ea typeface="DejaVu Sans"/>
              </a:rPr>
              <a:t>pour simplifier l'architecture des applications et réduire les coûts de développement en mutualisant des services (login, ...) et des données (accès unique aux données stockées en ligne)</a:t>
            </a:r>
            <a:endParaRPr b="0" lang="en-US" sz="2400" strike="noStrike" u="none">
              <a:solidFill>
                <a:srgbClr val="000000"/>
              </a:solidFill>
              <a:effectLst/>
              <a:uFillTx/>
              <a:latin typeface="FiraCode Nerd Font Propo"/>
            </a:endParaRPr>
          </a:p>
          <a:p>
            <a:pPr algn="just">
              <a:lnSpc>
                <a:spcPts val="3359"/>
              </a:lnSpc>
            </a:pPr>
            <a:endParaRPr b="0" lang="en-US" sz="1800" strike="noStrike" u="none">
              <a:solidFill>
                <a:srgbClr val="000000"/>
              </a:solidFill>
              <a:effectLst/>
              <a:uFillTx/>
              <a:latin typeface="FiraCode Nerd Font Propo"/>
            </a:endParaRPr>
          </a:p>
          <a:p>
            <a:pPr algn="just">
              <a:lnSpc>
                <a:spcPts val="3359"/>
              </a:lnSpc>
            </a:pPr>
            <a:r>
              <a:rPr b="0" lang="en-US" sz="2400" strike="noStrike" u="none">
                <a:solidFill>
                  <a:srgbClr val="011b3d"/>
                </a:solidFill>
                <a:effectLst/>
                <a:uFillTx/>
                <a:latin typeface="Glacial Indifference"/>
                <a:ea typeface="DejaVu Sans"/>
              </a:rPr>
              <a:t>D'après le cabinet Forrester (Octobre 2020)  :</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00000"/>
                </a:solidFill>
                <a:effectLst/>
                <a:uFillTx/>
                <a:latin typeface="Glacial Indifference"/>
                <a:ea typeface="DejaVu Sans"/>
              </a:rPr>
              <a:t>« La migration massive vers le cloud, qui s’opérait déjà à un rythme soutenu avant la pandémie, atteindra un pic en 2021 »</a:t>
            </a:r>
            <a:endParaRPr b="0" lang="en-US" sz="2400" strike="noStrike" u="none">
              <a:solidFill>
                <a:srgbClr val="000000"/>
              </a:solidFill>
              <a:effectLst/>
              <a:uFillTx/>
              <a:latin typeface="FiraCode Nerd Font Propo"/>
            </a:endParaRPr>
          </a:p>
          <a:p>
            <a:pPr algn="just">
              <a:lnSpc>
                <a:spcPts val="3359"/>
              </a:lnSpc>
            </a:pPr>
            <a:r>
              <a:rPr b="0" lang="en-US" sz="2400" strike="noStrike" u="none">
                <a:solidFill>
                  <a:srgbClr val="000000"/>
                </a:solidFill>
                <a:effectLst/>
                <a:uFillTx/>
                <a:latin typeface="Glacial Indifference"/>
                <a:ea typeface="DejaVu Sans"/>
              </a:rPr>
              <a:t>« L’an prochain, 60% des (grandes) entreprises dans le monde utiliseront des conteneurs sur les plateformes de cloud public »</a:t>
            </a:r>
            <a:endParaRPr b="0" lang="en-US" sz="2400" strike="noStrike" u="none">
              <a:solidFill>
                <a:srgbClr val="000000"/>
              </a:solidFill>
              <a:effectLst/>
              <a:uFillTx/>
              <a:latin typeface="FiraCode Nerd Font Propo"/>
            </a:endParaRPr>
          </a:p>
          <a:p>
            <a:pPr algn="just">
              <a:lnSpc>
                <a:spcPts val="3359"/>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00000"/>
                </a:solidFill>
                <a:effectLst/>
                <a:uFillTx/>
                <a:latin typeface="Montserrat Light Italics"/>
                <a:ea typeface="DejaVu Sans"/>
              </a:rPr>
              <a:t>https://go.forrester.com/blogs/predictions-2021-edge-computing-hits-an-inflection-point/</a:t>
            </a:r>
            <a:endParaRPr b="0" lang="en-US" sz="2100" strike="noStrike" u="none">
              <a:solidFill>
                <a:srgbClr val="000000"/>
              </a:solidFill>
              <a:effectLst/>
              <a:uFillTx/>
              <a:latin typeface="FiraCode Nerd Font Propo"/>
            </a:endParaRPr>
          </a:p>
        </p:txBody>
      </p:sp>
      <p:sp>
        <p:nvSpPr>
          <p:cNvPr id="426"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27"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1e1"/>
        </a:solidFill>
      </p:bgPr>
    </p:bg>
    <p:spTree>
      <p:nvGrpSpPr>
        <p:cNvPr id="1" name=""/>
        <p:cNvGrpSpPr/>
        <p:nvPr/>
      </p:nvGrpSpPr>
      <p:grpSpPr>
        <a:xfrm>
          <a:off x="0" y="0"/>
          <a:ext cx="0" cy="0"/>
          <a:chOff x="0" y="0"/>
          <a:chExt cx="0" cy="0"/>
        </a:xfrm>
      </p:grpSpPr>
      <p:sp>
        <p:nvSpPr>
          <p:cNvPr id="42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29" name="TextBox 3"/>
          <p:cNvSpPr/>
          <p:nvPr/>
        </p:nvSpPr>
        <p:spPr>
          <a:xfrm>
            <a:off x="1028880" y="866880"/>
            <a:ext cx="1599156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Les types de Cloud : privé</a:t>
            </a:r>
            <a:endParaRPr b="0" lang="en-US" sz="9000" strike="noStrike" u="none">
              <a:solidFill>
                <a:srgbClr val="000000"/>
              </a:solidFill>
              <a:effectLst/>
              <a:uFillTx/>
              <a:latin typeface="FiraCode Nerd Font Propo"/>
            </a:endParaRPr>
          </a:p>
        </p:txBody>
      </p:sp>
      <p:sp>
        <p:nvSpPr>
          <p:cNvPr id="430" name="TextBox 4"/>
          <p:cNvSpPr/>
          <p:nvPr/>
        </p:nvSpPr>
        <p:spPr>
          <a:xfrm>
            <a:off x="1028880" y="2871360"/>
            <a:ext cx="1425780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 cloud privé (ou cloud dédié) est la forme la plus courante de Cloud.</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Dans cette architecture, l'infrastructure est </a:t>
            </a:r>
            <a:r>
              <a:rPr b="0" lang="en-US" sz="2100" strike="noStrike" u="none">
                <a:solidFill>
                  <a:srgbClr val="011b3d"/>
                </a:solidFill>
                <a:effectLst/>
                <a:uFillTx/>
                <a:latin typeface="Montserrat Light Bold"/>
                <a:ea typeface="DejaVu Sans"/>
              </a:rPr>
              <a:t>entièrement dédiée à  un panel restreint d'utilisateurs</a:t>
            </a:r>
            <a:r>
              <a:rPr b="0" lang="en-US" sz="2100" strike="noStrike" u="none">
                <a:solidFill>
                  <a:srgbClr val="011b3d"/>
                </a:solidFill>
                <a:effectLst/>
                <a:uFillTx/>
                <a:latin typeface="Montserrat Light"/>
                <a:ea typeface="DejaVu Sans"/>
              </a:rPr>
              <a:t> (souvent liés à un unique client).</a:t>
            </a:r>
            <a:endParaRPr b="0" lang="en-US" sz="2100" strike="noStrike" u="none">
              <a:solidFill>
                <a:srgbClr val="000000"/>
              </a:solidFill>
              <a:effectLst/>
              <a:uFillTx/>
              <a:latin typeface="FiraCode Nerd Font Propo"/>
            </a:endParaRPr>
          </a:p>
        </p:txBody>
      </p:sp>
      <p:pic>
        <p:nvPicPr>
          <p:cNvPr id="431" name="Picture 5" descr=""/>
          <p:cNvPicPr/>
          <p:nvPr/>
        </p:nvPicPr>
        <p:blipFill>
          <a:blip r:embed="rId1"/>
          <a:stretch/>
        </p:blipFill>
        <p:spPr>
          <a:xfrm>
            <a:off x="1028880" y="4285440"/>
            <a:ext cx="652680" cy="856800"/>
          </a:xfrm>
          <a:prstGeom prst="rect">
            <a:avLst/>
          </a:prstGeom>
          <a:noFill/>
          <a:ln w="0">
            <a:noFill/>
          </a:ln>
        </p:spPr>
      </p:pic>
      <p:sp>
        <p:nvSpPr>
          <p:cNvPr id="432" name="TextBox 6"/>
          <p:cNvSpPr/>
          <p:nvPr/>
        </p:nvSpPr>
        <p:spPr>
          <a:xfrm>
            <a:off x="1823760" y="4357440"/>
            <a:ext cx="15434640" cy="73224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Même si l'infrastructure est dédiée à un client, les ressources physiques ne sont pas forcément localisées sur son réseau. Un cloud privé peut être hébergé et/ou rattaché au réseau interne d'un client, ou disponible sur un réseau publique avec authentification.</a:t>
            </a:r>
            <a:endParaRPr b="0" lang="en-US" sz="1800" strike="noStrike" u="none">
              <a:solidFill>
                <a:srgbClr val="000000"/>
              </a:solidFill>
              <a:effectLst/>
              <a:uFillTx/>
              <a:latin typeface="FiraCode Nerd Font Propo"/>
            </a:endParaRPr>
          </a:p>
        </p:txBody>
      </p:sp>
      <p:sp>
        <p:nvSpPr>
          <p:cNvPr id="433" name="TextBox 7"/>
          <p:cNvSpPr/>
          <p:nvPr/>
        </p:nvSpPr>
        <p:spPr>
          <a:xfrm>
            <a:off x="1028880" y="5938200"/>
            <a:ext cx="7446600" cy="2561040"/>
          </a:xfrm>
          <a:prstGeom prst="rect">
            <a:avLst/>
          </a:prstGeom>
          <a:noFill/>
          <a:ln w="0">
            <a:noFill/>
          </a:ln>
        </p:spPr>
        <p:style>
          <a:lnRef idx="0"/>
          <a:fillRef idx="0"/>
          <a:effectRef idx="0"/>
          <a:fontRef idx="minor"/>
        </p:style>
        <p:txBody>
          <a:bodyPr lIns="0" rIns="0" tIns="0" bIns="0" anchor="t">
            <a:spAutoFit/>
          </a:bodyPr>
          <a:p>
            <a:pPr algn="just">
              <a:lnSpc>
                <a:spcPts val="2880"/>
              </a:lnSpc>
              <a:tabLst>
                <a:tab algn="l" pos="0"/>
              </a:tabLst>
            </a:pPr>
            <a:r>
              <a:rPr b="0" lang="en-US" sz="1800" spc="31" strike="noStrike" u="none">
                <a:solidFill>
                  <a:srgbClr val="020b14"/>
                </a:solidFill>
                <a:effectLst/>
                <a:uFillTx/>
                <a:latin typeface="Montserrat Light"/>
                <a:ea typeface="DejaVu Sans"/>
              </a:rPr>
              <a:t>Les avantages :</a:t>
            </a:r>
            <a:endParaRPr b="0" lang="en-US" sz="1800" strike="noStrike" u="none">
              <a:solidFill>
                <a:srgbClr val="000000"/>
              </a:solidFill>
              <a:effectLst/>
              <a:uFillTx/>
              <a:latin typeface="FiraCode Nerd Font Propo"/>
            </a:endParaRPr>
          </a:p>
          <a:p>
            <a:pPr algn="just">
              <a:lnSpc>
                <a:spcPts val="2880"/>
              </a:lnSpc>
              <a:tabLst>
                <a:tab algn="l" pos="0"/>
              </a:tabLst>
            </a:pP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sécurité : l'infrastructure étant dédiée, pas de partage de services ou de données avec d'autres clients. Pour cette raison, la majorité des entreprises utilisent un cloud privé</a:t>
            </a: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il est adapté sur mesure aux besoins d'infrastructure du client</a:t>
            </a: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les coûts augmentent peu avec l'accroissement des données</a:t>
            </a:r>
            <a:endParaRPr b="0" lang="en-US" sz="1800" strike="noStrike" u="none">
              <a:solidFill>
                <a:srgbClr val="000000"/>
              </a:solidFill>
              <a:effectLst/>
              <a:uFillTx/>
              <a:latin typeface="FiraCode Nerd Font Propo"/>
            </a:endParaRPr>
          </a:p>
        </p:txBody>
      </p:sp>
      <p:sp>
        <p:nvSpPr>
          <p:cNvPr id="434" name="TextBox 8"/>
          <p:cNvSpPr/>
          <p:nvPr/>
        </p:nvSpPr>
        <p:spPr>
          <a:xfrm>
            <a:off x="9711720" y="5938200"/>
            <a:ext cx="7308720" cy="219420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1" strike="noStrike" u="none">
                <a:solidFill>
                  <a:srgbClr val="020b14"/>
                </a:solidFill>
                <a:effectLst/>
                <a:uFillTx/>
                <a:latin typeface="Montserrat Light"/>
                <a:ea typeface="DejaVu Sans"/>
              </a:rPr>
              <a:t>Les limites :</a:t>
            </a:r>
            <a:endParaRPr b="0" lang="en-US" sz="1800" strike="noStrike" u="none">
              <a:solidFill>
                <a:srgbClr val="000000"/>
              </a:solidFill>
              <a:effectLst/>
              <a:uFillTx/>
              <a:latin typeface="FiraCode Nerd Font Propo"/>
            </a:endParaRPr>
          </a:p>
          <a:p>
            <a:pPr algn="just">
              <a:lnSpc>
                <a:spcPts val="2880"/>
              </a:lnSpc>
              <a:tabLst>
                <a:tab algn="l" pos="0"/>
              </a:tabLst>
            </a:pP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il est (très) coûteux à mettre en place, surtout pour de petits volumes de données</a:t>
            </a: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il est difficile à faire évoluer et peu réactif à la montée en charge</a:t>
            </a:r>
            <a:endParaRPr b="0" lang="en-US" sz="1800" strike="noStrike" u="none">
              <a:solidFill>
                <a:srgbClr val="000000"/>
              </a:solidFill>
              <a:effectLst/>
              <a:uFillTx/>
              <a:latin typeface="FiraCode Nerd Font Propo"/>
            </a:endParaRPr>
          </a:p>
        </p:txBody>
      </p:sp>
      <p:pic>
        <p:nvPicPr>
          <p:cNvPr id="435" name="Picture 9" descr=""/>
          <p:cNvPicPr/>
          <p:nvPr/>
        </p:nvPicPr>
        <p:blipFill>
          <a:blip r:embed="rId2"/>
          <a:stretch/>
        </p:blipFill>
        <p:spPr>
          <a:xfrm>
            <a:off x="120240" y="2971800"/>
            <a:ext cx="793800" cy="542520"/>
          </a:xfrm>
          <a:prstGeom prst="rect">
            <a:avLst/>
          </a:prstGeom>
          <a:noFill/>
          <a:ln w="0">
            <a:noFill/>
          </a:ln>
        </p:spPr>
      </p:pic>
      <p:sp>
        <p:nvSpPr>
          <p:cNvPr id="436" name="TextBox 10"/>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37" name="TextBox 11"/>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ddd9"/>
        </a:solidFill>
      </p:bgPr>
    </p:bg>
    <p:spTree>
      <p:nvGrpSpPr>
        <p:cNvPr id="1" name=""/>
        <p:cNvGrpSpPr/>
        <p:nvPr/>
      </p:nvGrpSpPr>
      <p:grpSpPr>
        <a:xfrm>
          <a:off x="0" y="0"/>
          <a:ext cx="0" cy="0"/>
          <a:chOff x="0" y="0"/>
          <a:chExt cx="0" cy="0"/>
        </a:xfrm>
      </p:grpSpPr>
      <p:sp>
        <p:nvSpPr>
          <p:cNvPr id="43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39" name="TextBox 3"/>
          <p:cNvSpPr/>
          <p:nvPr/>
        </p:nvSpPr>
        <p:spPr>
          <a:xfrm>
            <a:off x="1028880" y="866880"/>
            <a:ext cx="1599156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Les types de Cloud : public</a:t>
            </a:r>
            <a:endParaRPr b="0" lang="en-US" sz="9000" strike="noStrike" u="none">
              <a:solidFill>
                <a:srgbClr val="000000"/>
              </a:solidFill>
              <a:effectLst/>
              <a:uFillTx/>
              <a:latin typeface="FiraCode Nerd Font Propo"/>
            </a:endParaRPr>
          </a:p>
        </p:txBody>
      </p:sp>
      <p:sp>
        <p:nvSpPr>
          <p:cNvPr id="440"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41"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442" name="TextBox 6"/>
          <p:cNvSpPr/>
          <p:nvPr/>
        </p:nvSpPr>
        <p:spPr>
          <a:xfrm>
            <a:off x="1028880" y="2987640"/>
            <a:ext cx="1425780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 cloud public est une architecture où l'infrastructure du ou des services est unique et est </a:t>
            </a:r>
            <a:r>
              <a:rPr b="0" lang="en-US" sz="2100" strike="noStrike" u="none">
                <a:solidFill>
                  <a:srgbClr val="011b3d"/>
                </a:solidFill>
                <a:effectLst/>
                <a:uFillTx/>
                <a:latin typeface="Montserrat Light Bold"/>
                <a:ea typeface="DejaVu Sans"/>
              </a:rPr>
              <a:t>partagée entre tous les utilisateurs.</a:t>
            </a:r>
            <a:endParaRPr b="0" lang="en-US" sz="2100" strike="noStrike" u="none">
              <a:solidFill>
                <a:srgbClr val="000000"/>
              </a:solidFill>
              <a:effectLst/>
              <a:uFillTx/>
              <a:latin typeface="FiraCode Nerd Font Propo"/>
            </a:endParaRPr>
          </a:p>
        </p:txBody>
      </p:sp>
      <p:pic>
        <p:nvPicPr>
          <p:cNvPr id="443" name="Picture 7" descr=""/>
          <p:cNvPicPr/>
          <p:nvPr/>
        </p:nvPicPr>
        <p:blipFill>
          <a:blip r:embed="rId1"/>
          <a:stretch/>
        </p:blipFill>
        <p:spPr>
          <a:xfrm>
            <a:off x="1028880" y="4402080"/>
            <a:ext cx="652680" cy="856800"/>
          </a:xfrm>
          <a:prstGeom prst="rect">
            <a:avLst/>
          </a:prstGeom>
          <a:noFill/>
          <a:ln w="0">
            <a:noFill/>
          </a:ln>
        </p:spPr>
      </p:pic>
      <p:sp>
        <p:nvSpPr>
          <p:cNvPr id="444" name="TextBox 8"/>
          <p:cNvSpPr/>
          <p:nvPr/>
        </p:nvSpPr>
        <p:spPr>
          <a:xfrm>
            <a:off x="1823760" y="4474080"/>
            <a:ext cx="14137560" cy="731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Par exemple, Google Drive est un service de cloud public : les utilisateurs utilisent les mêmes serveurs pour accéder au service et y stocker des données.</a:t>
            </a:r>
            <a:endParaRPr b="0" lang="en-US" sz="1800" strike="noStrike" u="none">
              <a:solidFill>
                <a:srgbClr val="000000"/>
              </a:solidFill>
              <a:effectLst/>
              <a:uFillTx/>
              <a:latin typeface="FiraCode Nerd Font Propo"/>
            </a:endParaRPr>
          </a:p>
        </p:txBody>
      </p:sp>
      <p:sp>
        <p:nvSpPr>
          <p:cNvPr id="445" name="TextBox 9"/>
          <p:cNvSpPr/>
          <p:nvPr/>
        </p:nvSpPr>
        <p:spPr>
          <a:xfrm>
            <a:off x="1028880" y="5938200"/>
            <a:ext cx="7446600" cy="2194560"/>
          </a:xfrm>
          <a:prstGeom prst="rect">
            <a:avLst/>
          </a:prstGeom>
          <a:noFill/>
          <a:ln w="0">
            <a:noFill/>
          </a:ln>
        </p:spPr>
        <p:style>
          <a:lnRef idx="0"/>
          <a:fillRef idx="0"/>
          <a:effectRef idx="0"/>
          <a:fontRef idx="minor"/>
        </p:style>
        <p:txBody>
          <a:bodyPr lIns="0" rIns="0" tIns="0" bIns="0" anchor="t">
            <a:spAutoFit/>
          </a:bodyPr>
          <a:p>
            <a:pPr algn="just">
              <a:lnSpc>
                <a:spcPts val="2880"/>
              </a:lnSpc>
              <a:tabLst>
                <a:tab algn="l" pos="0"/>
              </a:tabLst>
            </a:pPr>
            <a:r>
              <a:rPr b="0" lang="en-US" sz="1800" spc="31" strike="noStrike" u="none">
                <a:solidFill>
                  <a:srgbClr val="020b14"/>
                </a:solidFill>
                <a:effectLst/>
                <a:uFillTx/>
                <a:latin typeface="Montserrat Light"/>
                <a:ea typeface="DejaVu Sans"/>
              </a:rPr>
              <a:t>Les avantages :</a:t>
            </a:r>
            <a:endParaRPr b="0" lang="en-US" sz="1800" strike="noStrike" u="none">
              <a:solidFill>
                <a:srgbClr val="000000"/>
              </a:solidFill>
              <a:effectLst/>
              <a:uFillTx/>
              <a:latin typeface="FiraCode Nerd Font Propo"/>
            </a:endParaRPr>
          </a:p>
          <a:p>
            <a:pPr algn="just">
              <a:lnSpc>
                <a:spcPts val="2880"/>
              </a:lnSpc>
              <a:tabLst>
                <a:tab algn="l" pos="0"/>
              </a:tabLst>
            </a:pP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il peut être (très) abordable : pour cette raison, il est principalement utilisé par des particuliers ou de petites entreprises</a:t>
            </a: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il est très réactif à la montée en charge et très évolutif</a:t>
            </a:r>
            <a:endParaRPr b="0" lang="en-US" sz="1800" strike="noStrike" u="none">
              <a:solidFill>
                <a:srgbClr val="000000"/>
              </a:solidFill>
              <a:effectLst/>
              <a:uFillTx/>
              <a:latin typeface="FiraCode Nerd Font Propo"/>
            </a:endParaRPr>
          </a:p>
        </p:txBody>
      </p:sp>
      <p:sp>
        <p:nvSpPr>
          <p:cNvPr id="446" name="TextBox 10"/>
          <p:cNvSpPr/>
          <p:nvPr/>
        </p:nvSpPr>
        <p:spPr>
          <a:xfrm>
            <a:off x="9711720" y="5938200"/>
            <a:ext cx="7308720" cy="292608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1" strike="noStrike" u="none">
                <a:solidFill>
                  <a:srgbClr val="020b14"/>
                </a:solidFill>
                <a:effectLst/>
                <a:uFillTx/>
                <a:latin typeface="Montserrat Light"/>
                <a:ea typeface="DejaVu Sans"/>
              </a:rPr>
              <a:t>Les limites :</a:t>
            </a:r>
            <a:endParaRPr b="0" lang="en-US" sz="1800" strike="noStrike" u="none">
              <a:solidFill>
                <a:srgbClr val="000000"/>
              </a:solidFill>
              <a:effectLst/>
              <a:uFillTx/>
              <a:latin typeface="FiraCode Nerd Font Propo"/>
            </a:endParaRPr>
          </a:p>
          <a:p>
            <a:pPr algn="just">
              <a:lnSpc>
                <a:spcPts val="2880"/>
              </a:lnSpc>
              <a:tabLst>
                <a:tab algn="l" pos="0"/>
              </a:tabLst>
            </a:pP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sécurité : c'est l'implémentation des services qui garantit la segmentation des données : en cas de faille, diffusion des données aux autres utilisateurs</a:t>
            </a: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les besoins et les usages sont standardisés : pas ou peu de customisation</a:t>
            </a:r>
            <a:endParaRPr b="0" lang="en-US" sz="1800" strike="noStrike" u="none">
              <a:solidFill>
                <a:srgbClr val="000000"/>
              </a:solidFill>
              <a:effectLst/>
              <a:uFillTx/>
              <a:latin typeface="FiraCode Nerd Font Propo"/>
            </a:endParaRPr>
          </a:p>
          <a:p>
            <a:pPr lvl="1" marL="388800" indent="-194400" algn="just">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a:ea typeface="DejaVu Sans"/>
              </a:rPr>
              <a:t>coûts élevés si forte utilisation de données</a:t>
            </a:r>
            <a:endParaRPr b="0" lang="en-US" sz="1800" strike="noStrike" u="none">
              <a:solidFill>
                <a:srgbClr val="000000"/>
              </a:solidFill>
              <a:effectLst/>
              <a:uFillTx/>
              <a:latin typeface="FiraCode Nerd Font Propo"/>
            </a:endParaRPr>
          </a:p>
        </p:txBody>
      </p:sp>
      <p:pic>
        <p:nvPicPr>
          <p:cNvPr id="447" name="Picture 11" descr=""/>
          <p:cNvPicPr/>
          <p:nvPr/>
        </p:nvPicPr>
        <p:blipFill>
          <a:blip r:embed="rId2"/>
          <a:stretch/>
        </p:blipFill>
        <p:spPr>
          <a:xfrm>
            <a:off x="120240" y="3114720"/>
            <a:ext cx="793800" cy="54252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1e1"/>
        </a:solidFill>
      </p:bgPr>
    </p:bg>
    <p:spTree>
      <p:nvGrpSpPr>
        <p:cNvPr id="1" name=""/>
        <p:cNvGrpSpPr/>
        <p:nvPr/>
      </p:nvGrpSpPr>
      <p:grpSpPr>
        <a:xfrm>
          <a:off x="0" y="0"/>
          <a:ext cx="0" cy="0"/>
          <a:chOff x="0" y="0"/>
          <a:chExt cx="0" cy="0"/>
        </a:xfrm>
      </p:grpSpPr>
      <p:sp>
        <p:nvSpPr>
          <p:cNvPr id="44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49" name="TextBox 3"/>
          <p:cNvSpPr/>
          <p:nvPr/>
        </p:nvSpPr>
        <p:spPr>
          <a:xfrm>
            <a:off x="1028880" y="876240"/>
            <a:ext cx="15861600" cy="1485360"/>
          </a:xfrm>
          <a:prstGeom prst="rect">
            <a:avLst/>
          </a:prstGeom>
          <a:noFill/>
          <a:ln w="0">
            <a:noFill/>
          </a:ln>
        </p:spPr>
        <p:style>
          <a:lnRef idx="0"/>
          <a:fillRef idx="0"/>
          <a:effectRef idx="0"/>
          <a:fontRef idx="minor"/>
        </p:style>
        <p:txBody>
          <a:bodyPr lIns="0" rIns="0" tIns="0" bIns="0" anchor="t">
            <a:spAutoFit/>
          </a:bodyPr>
          <a:p>
            <a:pPr>
              <a:lnSpc>
                <a:spcPts val="11699"/>
              </a:lnSpc>
            </a:pPr>
            <a:r>
              <a:rPr b="0" lang="en-US" sz="8350" strike="noStrike" u="none">
                <a:solidFill>
                  <a:srgbClr val="011b3d"/>
                </a:solidFill>
                <a:effectLst/>
                <a:uFillTx/>
                <a:latin typeface="Open Sans Extra Bold"/>
                <a:ea typeface="DejaVu Sans"/>
              </a:rPr>
              <a:t>Les types de Cloud : hybride</a:t>
            </a:r>
            <a:endParaRPr b="0" lang="en-US" sz="8350" strike="noStrike" u="none">
              <a:solidFill>
                <a:srgbClr val="000000"/>
              </a:solidFill>
              <a:effectLst/>
              <a:uFillTx/>
              <a:latin typeface="FiraCode Nerd Font Propo"/>
            </a:endParaRPr>
          </a:p>
        </p:txBody>
      </p:sp>
      <p:sp>
        <p:nvSpPr>
          <p:cNvPr id="450"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51"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452" name="TextBox 6"/>
          <p:cNvSpPr/>
          <p:nvPr/>
        </p:nvSpPr>
        <p:spPr>
          <a:xfrm>
            <a:off x="1028880" y="2886840"/>
            <a:ext cx="14257800" cy="1866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 cloud hybride est une architecture de </a:t>
            </a:r>
            <a:r>
              <a:rPr b="0" lang="en-US" sz="2100" strike="noStrike" u="none">
                <a:solidFill>
                  <a:srgbClr val="011b3d"/>
                </a:solidFill>
                <a:effectLst/>
                <a:uFillTx/>
                <a:latin typeface="Montserrat Light Bold"/>
                <a:ea typeface="DejaVu Sans"/>
              </a:rPr>
              <a:t>cloud privé extensible par un cloud public</a:t>
            </a:r>
            <a:r>
              <a:rPr b="0" lang="en-US" sz="2100" strike="noStrike" u="none">
                <a:solidFill>
                  <a:srgbClr val="011b3d"/>
                </a:solidFill>
                <a:effectLst/>
                <a:uFillTx/>
                <a:latin typeface="Montserrat Light"/>
                <a:ea typeface="DejaVu Sans"/>
              </a:rPr>
              <a: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Son but est de tirer le meilleur parti des deux mondes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on privilégie en principe l'utilisation de l'infrastructure dédiée (cloud privé)</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en cas de forte charge, les services et/ou données sont transférés sur la partie publique du cloud pour répondre au besoin de croissance de l'infrastructure</a:t>
            </a:r>
            <a:endParaRPr b="0" lang="en-US" sz="2100" strike="noStrike" u="none">
              <a:solidFill>
                <a:srgbClr val="000000"/>
              </a:solidFill>
              <a:effectLst/>
              <a:uFillTx/>
              <a:latin typeface="FiraCode Nerd Font Propo"/>
            </a:endParaRPr>
          </a:p>
        </p:txBody>
      </p:sp>
      <p:pic>
        <p:nvPicPr>
          <p:cNvPr id="453" name="Picture 7" descr=""/>
          <p:cNvPicPr/>
          <p:nvPr/>
        </p:nvPicPr>
        <p:blipFill>
          <a:blip r:embed="rId1"/>
          <a:stretch/>
        </p:blipFill>
        <p:spPr>
          <a:xfrm>
            <a:off x="1028880" y="5410800"/>
            <a:ext cx="652680" cy="856800"/>
          </a:xfrm>
          <a:prstGeom prst="rect">
            <a:avLst/>
          </a:prstGeom>
          <a:noFill/>
          <a:ln w="0">
            <a:noFill/>
          </a:ln>
        </p:spPr>
      </p:pic>
      <p:sp>
        <p:nvSpPr>
          <p:cNvPr id="454" name="TextBox 8"/>
          <p:cNvSpPr/>
          <p:nvPr/>
        </p:nvSpPr>
        <p:spPr>
          <a:xfrm>
            <a:off x="1823760" y="5447160"/>
            <a:ext cx="15434640" cy="73152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Le cloud hybride est puissant mais son implémentation est complexe car elle nécessite une capacité à interagir et échanger des données entre la partie privée et la partie publique du cloud, sans compromis de sécurité ou de performances</a:t>
            </a:r>
            <a:endParaRPr b="0" lang="en-US" sz="1800" strike="noStrike" u="none">
              <a:solidFill>
                <a:srgbClr val="000000"/>
              </a:solidFill>
              <a:effectLst/>
              <a:uFillTx/>
              <a:latin typeface="FiraCode Nerd Font Propo"/>
            </a:endParaRPr>
          </a:p>
        </p:txBody>
      </p:sp>
      <p:pic>
        <p:nvPicPr>
          <p:cNvPr id="455" name="Picture 9" descr=""/>
          <p:cNvPicPr/>
          <p:nvPr/>
        </p:nvPicPr>
        <p:blipFill>
          <a:blip r:embed="rId2"/>
          <a:stretch/>
        </p:blipFill>
        <p:spPr>
          <a:xfrm>
            <a:off x="1028880" y="7022880"/>
            <a:ext cx="652680" cy="856800"/>
          </a:xfrm>
          <a:prstGeom prst="rect">
            <a:avLst/>
          </a:prstGeom>
          <a:noFill/>
          <a:ln w="0">
            <a:noFill/>
          </a:ln>
        </p:spPr>
      </p:pic>
      <p:sp>
        <p:nvSpPr>
          <p:cNvPr id="456" name="TextBox 10"/>
          <p:cNvSpPr/>
          <p:nvPr/>
        </p:nvSpPr>
        <p:spPr>
          <a:xfrm>
            <a:off x="1823760" y="6956280"/>
            <a:ext cx="15434640" cy="146304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Le cloud hybride peut être une solution intéressante d'infrastructure hybride si les données et/ou services sont bien segmentés.</a:t>
            </a:r>
            <a:endParaRPr b="0" lang="en-US" sz="1800" strike="noStrike" u="none">
              <a:solidFill>
                <a:srgbClr val="000000"/>
              </a:solidFill>
              <a:effectLst/>
              <a:uFillTx/>
              <a:latin typeface="FiraCode Nerd Font Propo"/>
            </a:endParaRPr>
          </a:p>
          <a:p>
            <a:pPr>
              <a:lnSpc>
                <a:spcPts val="2880"/>
              </a:lnSpc>
            </a:pPr>
            <a:r>
              <a:rPr b="0" lang="en-US" sz="1800" spc="31" strike="noStrike" u="none">
                <a:solidFill>
                  <a:srgbClr val="020b14"/>
                </a:solidFill>
                <a:effectLst/>
                <a:uFillTx/>
                <a:latin typeface="Montserrat Light Italics"/>
                <a:ea typeface="DejaVu Sans"/>
              </a:rPr>
              <a:t>On pourra par exemple :</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pPr>
            <a:r>
              <a:rPr b="0" lang="en-US" sz="1800" spc="31" strike="noStrike" u="none">
                <a:solidFill>
                  <a:srgbClr val="020b14"/>
                </a:solidFill>
                <a:effectLst/>
                <a:uFillTx/>
                <a:latin typeface="Montserrat Light Italics"/>
                <a:ea typeface="DejaVu Sans"/>
              </a:rPr>
              <a:t>utiliser la partie dédiée pour les applications en production et la gestion des données des clients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pPr>
            <a:r>
              <a:rPr b="0" lang="en-US" sz="1800" spc="31" strike="noStrike" u="none">
                <a:solidFill>
                  <a:srgbClr val="020b14"/>
                </a:solidFill>
                <a:effectLst/>
                <a:uFillTx/>
                <a:latin typeface="Montserrat Light Italics"/>
                <a:ea typeface="DejaVu Sans"/>
              </a:rPr>
              <a:t>utiliser la partie publique pour les tests et toute autre utilisation de données non critiques</a:t>
            </a:r>
            <a:endParaRPr b="0" lang="en-US" sz="1800" strike="noStrike" u="none">
              <a:solidFill>
                <a:srgbClr val="000000"/>
              </a:solidFill>
              <a:effectLst/>
              <a:uFillTx/>
              <a:latin typeface="FiraCode Nerd Font Propo"/>
            </a:endParaRPr>
          </a:p>
        </p:txBody>
      </p:sp>
      <p:pic>
        <p:nvPicPr>
          <p:cNvPr id="457" name="Picture 11" descr=""/>
          <p:cNvPicPr/>
          <p:nvPr/>
        </p:nvPicPr>
        <p:blipFill>
          <a:blip r:embed="rId3"/>
          <a:stretch/>
        </p:blipFill>
        <p:spPr>
          <a:xfrm>
            <a:off x="0" y="2971800"/>
            <a:ext cx="793800" cy="54252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45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459" name="Picture 3" descr=""/>
          <p:cNvPicPr/>
          <p:nvPr/>
        </p:nvPicPr>
        <p:blipFill>
          <a:blip r:embed="rId1"/>
          <a:stretch/>
        </p:blipFill>
        <p:spPr>
          <a:xfrm>
            <a:off x="9026280" y="2287800"/>
            <a:ext cx="8231760" cy="5710680"/>
          </a:xfrm>
          <a:prstGeom prst="rect">
            <a:avLst/>
          </a:prstGeom>
          <a:noFill/>
          <a:ln w="0">
            <a:noFill/>
          </a:ln>
        </p:spPr>
      </p:pic>
      <p:sp>
        <p:nvSpPr>
          <p:cNvPr id="460" name="TextBox 4"/>
          <p:cNvSpPr/>
          <p:nvPr/>
        </p:nvSpPr>
        <p:spPr>
          <a:xfrm>
            <a:off x="1028880" y="416880"/>
            <a:ext cx="1265256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Les services de Cloud</a:t>
            </a:r>
            <a:endParaRPr b="0" lang="en-US" sz="9000" strike="noStrike" u="none">
              <a:solidFill>
                <a:srgbClr val="000000"/>
              </a:solidFill>
              <a:effectLst/>
              <a:uFillTx/>
              <a:latin typeface="FiraCode Nerd Font Propo"/>
            </a:endParaRPr>
          </a:p>
        </p:txBody>
      </p:sp>
      <p:sp>
        <p:nvSpPr>
          <p:cNvPr id="461"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62"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463" name="TextBox 7"/>
          <p:cNvSpPr/>
          <p:nvPr/>
        </p:nvSpPr>
        <p:spPr>
          <a:xfrm>
            <a:off x="1028880" y="2426040"/>
            <a:ext cx="7539120" cy="3360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Les environnements de Cloud sont découpés en plusieurs modèles d'architecture en fonction de l'infrastructure qu'ils virtualisent et des services qu'ils proposent au client.</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On regroupe la plupart des environnements en 3 catégories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Software-as-a-Service</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Platform-as-a-Service</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Infrastructure-as-a-Service</a:t>
            </a:r>
            <a:endParaRPr b="0" lang="en-US" sz="2100" strike="noStrike" u="none">
              <a:solidFill>
                <a:srgbClr val="000000"/>
              </a:solidFill>
              <a:effectLst/>
              <a:uFillTx/>
              <a:latin typeface="FiraCode Nerd Font Propo"/>
            </a:endParaRPr>
          </a:p>
        </p:txBody>
      </p:sp>
      <p:sp>
        <p:nvSpPr>
          <p:cNvPr id="464" name="TextBox 8"/>
          <p:cNvSpPr/>
          <p:nvPr/>
        </p:nvSpPr>
        <p:spPr>
          <a:xfrm>
            <a:off x="1028880" y="6501240"/>
            <a:ext cx="7539120" cy="2926440"/>
          </a:xfrm>
          <a:prstGeom prst="rect">
            <a:avLst/>
          </a:prstGeom>
          <a:noFill/>
          <a:ln w="0">
            <a:noFill/>
          </a:ln>
        </p:spPr>
        <p:style>
          <a:lnRef idx="0"/>
          <a:fillRef idx="0"/>
          <a:effectRef idx="0"/>
          <a:fontRef idx="minor"/>
        </p:style>
        <p:txBody>
          <a:bodyPr lIns="0" rIns="0" tIns="0" bIns="0" anchor="t">
            <a:spAutoFit/>
          </a:bodyPr>
          <a:p>
            <a:pPr>
              <a:lnSpc>
                <a:spcPts val="2880"/>
              </a:lnSpc>
              <a:tabLst>
                <a:tab algn="l" pos="0"/>
              </a:tabLst>
            </a:pPr>
            <a:r>
              <a:rPr b="0" lang="en-US" sz="1800" spc="31" strike="noStrike" u="none">
                <a:solidFill>
                  <a:srgbClr val="020b14"/>
                </a:solidFill>
                <a:effectLst/>
                <a:uFillTx/>
                <a:latin typeface="Montserrat Light Italics"/>
                <a:ea typeface="DejaVu Sans"/>
              </a:rPr>
              <a:t>Il existe de nombreux autres types de Cloud plus anecdotiques :</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Data as a service</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Desktop as a service (DaaS)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Network as a service (NaaS)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Storage as a service (STaaS)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Communication as a service (CaaS)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Workplace as a service (WaaS)</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tabLst>
                <a:tab algn="l" pos="0"/>
              </a:tabLst>
            </a:pPr>
            <a:r>
              <a:rPr b="0" lang="en-US" sz="1800" spc="31" strike="noStrike" u="none">
                <a:solidFill>
                  <a:srgbClr val="020b14"/>
                </a:solidFill>
                <a:effectLst/>
                <a:uFillTx/>
                <a:latin typeface="Montserrat Light Italics"/>
                <a:ea typeface="DejaVu Sans"/>
              </a:rPr>
              <a:t>Mobile backend as a service (MBaaS), ...</a:t>
            </a:r>
            <a:endParaRPr b="0" lang="en-US" sz="1800" strike="noStrike" u="none">
              <a:solidFill>
                <a:srgbClr val="000000"/>
              </a:solidFill>
              <a:effectLst/>
              <a:uFillTx/>
              <a:latin typeface="FiraCode Nerd Font Propo"/>
            </a:endParaRPr>
          </a:p>
        </p:txBody>
      </p:sp>
      <p:pic>
        <p:nvPicPr>
          <p:cNvPr id="465" name="Picture 9" descr=""/>
          <p:cNvPicPr/>
          <p:nvPr/>
        </p:nvPicPr>
        <p:blipFill>
          <a:blip r:embed="rId2"/>
          <a:stretch/>
        </p:blipFill>
        <p:spPr>
          <a:xfrm>
            <a:off x="10255320" y="8796960"/>
            <a:ext cx="438120" cy="575280"/>
          </a:xfrm>
          <a:prstGeom prst="rect">
            <a:avLst/>
          </a:prstGeom>
          <a:noFill/>
          <a:ln w="0">
            <a:noFill/>
          </a:ln>
        </p:spPr>
      </p:pic>
      <p:sp>
        <p:nvSpPr>
          <p:cNvPr id="466" name="TextBox 10"/>
          <p:cNvSpPr/>
          <p:nvPr/>
        </p:nvSpPr>
        <p:spPr>
          <a:xfrm>
            <a:off x="10835640" y="8730360"/>
            <a:ext cx="6422400" cy="73152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Pour un déploiement "traditionnel" (hors cloud), on parle de déploiement "on-premise".</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467"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68" name="TextBox 3"/>
          <p:cNvSpPr/>
          <p:nvPr/>
        </p:nvSpPr>
        <p:spPr>
          <a:xfrm>
            <a:off x="1049040" y="663840"/>
            <a:ext cx="12652560" cy="2453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SaaS</a:t>
            </a:r>
            <a:endParaRPr b="0" lang="en-US" sz="9000" strike="noStrike" u="none">
              <a:solidFill>
                <a:srgbClr val="000000"/>
              </a:solidFill>
              <a:effectLst/>
              <a:uFillTx/>
              <a:latin typeface="FiraCode Nerd Font Propo"/>
            </a:endParaRPr>
          </a:p>
          <a:p>
            <a:pPr>
              <a:lnSpc>
                <a:spcPts val="6718"/>
              </a:lnSpc>
            </a:pPr>
            <a:r>
              <a:rPr b="0" lang="en-US" sz="4800" strike="noStrike" u="none">
                <a:solidFill>
                  <a:srgbClr val="011b3d"/>
                </a:solidFill>
                <a:effectLst/>
                <a:uFillTx/>
                <a:latin typeface="Open Sans Extra Bold"/>
                <a:ea typeface="DejaVu Sans"/>
              </a:rPr>
              <a:t>Le levier de transformation numérique</a:t>
            </a:r>
            <a:endParaRPr b="0" lang="en-US" sz="4800" strike="noStrike" u="none">
              <a:solidFill>
                <a:srgbClr val="000000"/>
              </a:solidFill>
              <a:effectLst/>
              <a:uFillTx/>
              <a:latin typeface="FiraCode Nerd Font Propo"/>
            </a:endParaRPr>
          </a:p>
        </p:txBody>
      </p:sp>
      <p:sp>
        <p:nvSpPr>
          <p:cNvPr id="469"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70"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471" name="TextBox 6"/>
          <p:cNvSpPr/>
          <p:nvPr/>
        </p:nvSpPr>
        <p:spPr>
          <a:xfrm>
            <a:off x="1028880" y="3575880"/>
            <a:ext cx="14178600" cy="2240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Le modèle Software-as-a-Service (SaaS) est le modèle "clé en main" : le client a </a:t>
            </a:r>
            <a:r>
              <a:rPr b="0" lang="en-US" sz="2100" strike="noStrike" u="none">
                <a:solidFill>
                  <a:srgbClr val="011b3d"/>
                </a:solidFill>
                <a:effectLst/>
                <a:uFillTx/>
                <a:latin typeface="Montserrat Light Bold"/>
                <a:ea typeface="DejaVu Sans"/>
              </a:rPr>
              <a:t>directement et uniquement accès à l'interface utilisateur du service applicatif.</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L'intégralité de l'infrastructure, du déploiement / administration des serveurs à la maintenance applicative, sont sous la responsabilité du fournisseur de Cloud.</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 client n'a donc aucun contrôle sur l'administration de l'application, y compris la version utilisée.</a:t>
            </a:r>
            <a:endParaRPr b="0" lang="en-US" sz="2100" strike="noStrike" u="none">
              <a:solidFill>
                <a:srgbClr val="000000"/>
              </a:solidFill>
              <a:effectLst/>
              <a:uFillTx/>
              <a:latin typeface="FiraCode Nerd Font Propo"/>
            </a:endParaRPr>
          </a:p>
        </p:txBody>
      </p:sp>
      <p:pic>
        <p:nvPicPr>
          <p:cNvPr id="472" name="Picture 7" descr=""/>
          <p:cNvPicPr/>
          <p:nvPr/>
        </p:nvPicPr>
        <p:blipFill>
          <a:blip r:embed="rId1"/>
          <a:stretch/>
        </p:blipFill>
        <p:spPr>
          <a:xfrm>
            <a:off x="1028880" y="6641640"/>
            <a:ext cx="652680" cy="856800"/>
          </a:xfrm>
          <a:prstGeom prst="rect">
            <a:avLst/>
          </a:prstGeom>
          <a:noFill/>
          <a:ln w="0">
            <a:noFill/>
          </a:ln>
        </p:spPr>
      </p:pic>
      <p:sp>
        <p:nvSpPr>
          <p:cNvPr id="473" name="TextBox 8"/>
          <p:cNvSpPr/>
          <p:nvPr/>
        </p:nvSpPr>
        <p:spPr>
          <a:xfrm>
            <a:off x="1823760" y="6678000"/>
            <a:ext cx="4972680" cy="146304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Exemples de cloud SaaS : Gmail, les différents hébergements de données dans le cloud (Google Drive, Microsoft One Drive), Facebook, ...</a:t>
            </a:r>
            <a:endParaRPr b="0" lang="en-US" sz="1800" strike="noStrike" u="none">
              <a:solidFill>
                <a:srgbClr val="000000"/>
              </a:solidFill>
              <a:effectLst/>
              <a:uFillTx/>
              <a:latin typeface="FiraCode Nerd Font Propo"/>
            </a:endParaRPr>
          </a:p>
        </p:txBody>
      </p:sp>
      <p:pic>
        <p:nvPicPr>
          <p:cNvPr id="474" name="Picture 9" descr=""/>
          <p:cNvPicPr/>
          <p:nvPr/>
        </p:nvPicPr>
        <p:blipFill>
          <a:blip r:embed="rId2"/>
          <a:stretch/>
        </p:blipFill>
        <p:spPr>
          <a:xfrm>
            <a:off x="120240" y="3657600"/>
            <a:ext cx="793800" cy="542520"/>
          </a:xfrm>
          <a:prstGeom prst="rect">
            <a:avLst/>
          </a:prstGeom>
          <a:noFill/>
          <a:ln w="0">
            <a:noFill/>
          </a:ln>
        </p:spPr>
      </p:pic>
      <p:sp>
        <p:nvSpPr>
          <p:cNvPr id="475" name="TextBox 10"/>
          <p:cNvSpPr/>
          <p:nvPr/>
        </p:nvSpPr>
        <p:spPr>
          <a:xfrm>
            <a:off x="8596800" y="6575040"/>
            <a:ext cx="8661240" cy="2561040"/>
          </a:xfrm>
          <a:prstGeom prst="rect">
            <a:avLst/>
          </a:prstGeom>
          <a:noFill/>
          <a:ln w="0">
            <a:noFill/>
          </a:ln>
        </p:spPr>
        <p:style>
          <a:lnRef idx="0"/>
          <a:fillRef idx="0"/>
          <a:effectRef idx="0"/>
          <a:fontRef idx="minor"/>
        </p:style>
        <p:txBody>
          <a:bodyPr lIns="0" rIns="0" tIns="0" bIns="0" anchor="t">
            <a:spAutoFit/>
          </a:bodyPr>
          <a:p>
            <a:pPr algn="just">
              <a:lnSpc>
                <a:spcPts val="2880"/>
              </a:lnSpc>
            </a:pPr>
            <a:r>
              <a:rPr b="0" lang="en-US" sz="1800" spc="31" strike="noStrike" u="none">
                <a:solidFill>
                  <a:srgbClr val="020b14"/>
                </a:solidFill>
                <a:effectLst/>
                <a:uFillTx/>
                <a:latin typeface="Montserrat Light Italics"/>
                <a:ea typeface="DejaVu Sans"/>
              </a:rPr>
              <a:t>Le SaaS est un bon moyen de réduire les coûts de maintenance pour un développeur logiciel : en fournissant une unique version déployée de son produit, il gère facilement l'administration et la mise à jour de celui-ci.</a:t>
            </a:r>
            <a:endParaRPr b="0" lang="en-US" sz="1800" strike="noStrike" u="none">
              <a:solidFill>
                <a:srgbClr val="000000"/>
              </a:solidFill>
              <a:effectLst/>
              <a:uFillTx/>
              <a:latin typeface="FiraCode Nerd Font Propo"/>
            </a:endParaRPr>
          </a:p>
          <a:p>
            <a:pPr algn="just">
              <a:lnSpc>
                <a:spcPts val="2880"/>
              </a:lnSpc>
            </a:pPr>
            <a:r>
              <a:rPr b="0" lang="en-US" sz="1800" spc="31" strike="noStrike" u="none">
                <a:solidFill>
                  <a:srgbClr val="020b14"/>
                </a:solidFill>
                <a:effectLst/>
                <a:uFillTx/>
                <a:latin typeface="Montserrat Light Italics"/>
                <a:ea typeface="DejaVu Sans"/>
              </a:rPr>
              <a:t>Il s'abstrait ainsi de la livraison du produit au client et garde le contrôle total sur les données.</a:t>
            </a:r>
            <a:endParaRPr b="0" lang="en-US" sz="1800" strike="noStrike" u="none">
              <a:solidFill>
                <a:srgbClr val="000000"/>
              </a:solidFill>
              <a:effectLst/>
              <a:uFillTx/>
              <a:latin typeface="FiraCode Nerd Font Propo"/>
            </a:endParaRPr>
          </a:p>
          <a:p>
            <a:pPr algn="just">
              <a:lnSpc>
                <a:spcPts val="2880"/>
              </a:lnSpc>
            </a:pPr>
            <a:r>
              <a:rPr b="0" lang="en-US" sz="1800" spc="31" strike="noStrike" u="none">
                <a:solidFill>
                  <a:srgbClr val="020b14"/>
                </a:solidFill>
                <a:effectLst/>
                <a:uFillTx/>
                <a:latin typeface="Montserrat Light Italics"/>
                <a:ea typeface="DejaVu Sans"/>
              </a:rPr>
              <a:t>Par exemple, Facebook aurait du mal à synchroniser les données utilisateurs si elles étaient réparties sur tous les ordinateurs personnels et smartphones.r</a:t>
            </a:r>
            <a:endParaRPr b="0" lang="en-US" sz="1800" strike="noStrike" u="none">
              <a:solidFill>
                <a:srgbClr val="000000"/>
              </a:solidFill>
              <a:effectLst/>
              <a:uFillTx/>
              <a:latin typeface="FiraCode Nerd Font Propo"/>
            </a:endParaRPr>
          </a:p>
        </p:txBody>
      </p:sp>
      <p:pic>
        <p:nvPicPr>
          <p:cNvPr id="476" name="Picture 11" descr=""/>
          <p:cNvPicPr/>
          <p:nvPr/>
        </p:nvPicPr>
        <p:blipFill>
          <a:blip r:embed="rId3"/>
          <a:stretch/>
        </p:blipFill>
        <p:spPr>
          <a:xfrm>
            <a:off x="7844400" y="6641640"/>
            <a:ext cx="547200" cy="54216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477"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78" name="TextBox 3"/>
          <p:cNvSpPr/>
          <p:nvPr/>
        </p:nvSpPr>
        <p:spPr>
          <a:xfrm>
            <a:off x="1049040" y="663840"/>
            <a:ext cx="12652560" cy="2453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PaaS</a:t>
            </a:r>
            <a:endParaRPr b="0" lang="en-US" sz="9000" strike="noStrike" u="none">
              <a:solidFill>
                <a:srgbClr val="000000"/>
              </a:solidFill>
              <a:effectLst/>
              <a:uFillTx/>
              <a:latin typeface="FiraCode Nerd Font Propo"/>
            </a:endParaRPr>
          </a:p>
          <a:p>
            <a:pPr>
              <a:lnSpc>
                <a:spcPts val="6718"/>
              </a:lnSpc>
            </a:pPr>
            <a:r>
              <a:rPr b="0" lang="en-US" sz="4800" strike="noStrike" u="none">
                <a:solidFill>
                  <a:srgbClr val="011b3d"/>
                </a:solidFill>
                <a:effectLst/>
                <a:uFillTx/>
                <a:latin typeface="Open Sans Extra Bold"/>
                <a:ea typeface="DejaVu Sans"/>
              </a:rPr>
              <a:t>Pour l'innovation</a:t>
            </a:r>
            <a:endParaRPr b="0" lang="en-US" sz="4800" strike="noStrike" u="none">
              <a:solidFill>
                <a:srgbClr val="000000"/>
              </a:solidFill>
              <a:effectLst/>
              <a:uFillTx/>
              <a:latin typeface="FiraCode Nerd Font Propo"/>
            </a:endParaRPr>
          </a:p>
        </p:txBody>
      </p:sp>
      <p:sp>
        <p:nvSpPr>
          <p:cNvPr id="479"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80"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481" name="TextBox 6"/>
          <p:cNvSpPr/>
          <p:nvPr/>
        </p:nvSpPr>
        <p:spPr>
          <a:xfrm>
            <a:off x="1028880" y="3790800"/>
            <a:ext cx="1500444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À la différence du SaaS, le « Platform as a Service » consiste à déployer sur l’infrastructure Cloud </a:t>
            </a:r>
            <a:r>
              <a:rPr b="0" lang="en-US" sz="2100" strike="noStrike" u="none">
                <a:solidFill>
                  <a:srgbClr val="011b3d"/>
                </a:solidFill>
                <a:effectLst/>
                <a:uFillTx/>
                <a:latin typeface="Montserrat Classic Bold"/>
                <a:ea typeface="DejaVu Sans"/>
              </a:rPr>
              <a:t>ses propres applications</a:t>
            </a:r>
            <a:r>
              <a:rPr b="0" lang="en-US" sz="2100" strike="noStrike" u="none">
                <a:solidFill>
                  <a:srgbClr val="011b3d"/>
                </a:solidFill>
                <a:effectLst/>
                <a:uFillTx/>
                <a:latin typeface="Montserrat Classic"/>
                <a:ea typeface="DejaVu Sans"/>
              </a:rPr>
              <a:t>, dans la mesure où le fournisseur supporte le langage de programmation.</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L’entreprise ne contrôle pas l’infrastructure Cloud sous-jacente, mais elle peut configurer l’environnement d’hébergement applicatif et ainsi conserver une parfaite maîtrise de ses applications déployées.</a:t>
            </a:r>
            <a:endParaRPr b="0" lang="en-US" sz="2100" strike="noStrike" u="none">
              <a:solidFill>
                <a:srgbClr val="000000"/>
              </a:solidFill>
              <a:effectLst/>
              <a:uFillTx/>
              <a:latin typeface="FiraCode Nerd Font Propo"/>
            </a:endParaRPr>
          </a:p>
        </p:txBody>
      </p:sp>
      <p:pic>
        <p:nvPicPr>
          <p:cNvPr id="482" name="Picture 7" descr=""/>
          <p:cNvPicPr/>
          <p:nvPr/>
        </p:nvPicPr>
        <p:blipFill>
          <a:blip r:embed="rId1"/>
          <a:stretch/>
        </p:blipFill>
        <p:spPr>
          <a:xfrm>
            <a:off x="0" y="3828960"/>
            <a:ext cx="793800" cy="542520"/>
          </a:xfrm>
          <a:prstGeom prst="rect">
            <a:avLst/>
          </a:prstGeom>
          <a:noFill/>
          <a:ln w="0">
            <a:noFill/>
          </a:ln>
        </p:spPr>
      </p:pic>
      <p:pic>
        <p:nvPicPr>
          <p:cNvPr id="483" name="Picture 8" descr=""/>
          <p:cNvPicPr/>
          <p:nvPr/>
        </p:nvPicPr>
        <p:blipFill>
          <a:blip r:embed="rId2"/>
          <a:stretch/>
        </p:blipFill>
        <p:spPr>
          <a:xfrm>
            <a:off x="1028880" y="6641640"/>
            <a:ext cx="652680" cy="856800"/>
          </a:xfrm>
          <a:prstGeom prst="rect">
            <a:avLst/>
          </a:prstGeom>
          <a:noFill/>
          <a:ln w="0">
            <a:noFill/>
          </a:ln>
        </p:spPr>
      </p:pic>
      <p:sp>
        <p:nvSpPr>
          <p:cNvPr id="484" name="TextBox 9"/>
          <p:cNvSpPr/>
          <p:nvPr/>
        </p:nvSpPr>
        <p:spPr>
          <a:xfrm>
            <a:off x="1823760" y="6678000"/>
            <a:ext cx="4972680" cy="73116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Exemples de cloud PaaS : Microsoft Azure, Google App Engine, ...</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AutoShape 2"/>
          <p:cNvSpPr/>
          <p:nvPr/>
        </p:nvSpPr>
        <p:spPr>
          <a:xfrm>
            <a:off x="17722800" y="4357440"/>
            <a:ext cx="8280" cy="2358000"/>
          </a:xfrm>
          <a:prstGeom prst="rect">
            <a:avLst/>
          </a:pr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pic>
        <p:nvPicPr>
          <p:cNvPr id="97" name="Picture 3" descr=""/>
          <p:cNvPicPr/>
          <p:nvPr/>
        </p:nvPicPr>
        <p:blipFill>
          <a:blip r:embed="rId1"/>
          <a:stretch/>
        </p:blipFill>
        <p:spPr>
          <a:xfrm>
            <a:off x="10162800" y="6249960"/>
            <a:ext cx="7095600" cy="3247920"/>
          </a:xfrm>
          <a:prstGeom prst="rect">
            <a:avLst/>
          </a:prstGeom>
          <a:noFill/>
          <a:ln w="0">
            <a:noFill/>
          </a:ln>
        </p:spPr>
      </p:pic>
      <p:sp>
        <p:nvSpPr>
          <p:cNvPr id="98" name="TextBox 4"/>
          <p:cNvSpPr/>
          <p:nvPr/>
        </p:nvSpPr>
        <p:spPr>
          <a:xfrm>
            <a:off x="1028880" y="2391840"/>
            <a:ext cx="15973200" cy="1706400"/>
          </a:xfrm>
          <a:prstGeom prst="rect">
            <a:avLst/>
          </a:prstGeom>
          <a:noFill/>
          <a:ln w="0">
            <a:noFill/>
          </a:ln>
        </p:spPr>
        <p:style>
          <a:lnRef idx="0"/>
          <a:fillRef idx="0"/>
          <a:effectRef idx="0"/>
          <a:fontRef idx="minor"/>
        </p:style>
        <p:txBody>
          <a:bodyPr lIns="0" rIns="0" tIns="0" bIns="0" anchor="t">
            <a:spAutoFit/>
          </a:bodyPr>
          <a:p>
            <a:pPr algn="just">
              <a:lnSpc>
                <a:spcPts val="3359"/>
              </a:lnSpc>
              <a:tabLst>
                <a:tab algn="l" pos="0"/>
              </a:tabLst>
            </a:pPr>
            <a:r>
              <a:rPr b="0" lang="en-US" sz="2100" spc="37" strike="noStrike" u="none">
                <a:solidFill>
                  <a:srgbClr val="762d2b"/>
                </a:solidFill>
                <a:effectLst/>
                <a:uFillTx/>
                <a:latin typeface="Montserrat Light"/>
                <a:ea typeface="DejaVu Sans"/>
              </a:rPr>
              <a:t>Les applications (partie visible pour l'utilisateur) sont la raison d’être des réseaux informatiques.</a:t>
            </a:r>
            <a:endParaRPr b="0" lang="en-US" sz="2100" strike="noStrike" u="none">
              <a:solidFill>
                <a:srgbClr val="000000"/>
              </a:solidFill>
              <a:effectLst/>
              <a:uFillTx/>
              <a:latin typeface="FiraCode Nerd Font Propo"/>
            </a:endParaRPr>
          </a:p>
          <a:p>
            <a:pPr algn="just">
              <a:lnSpc>
                <a:spcPts val="3359"/>
              </a:lnSpc>
              <a:tabLst>
                <a:tab algn="l" pos="0"/>
              </a:tabLst>
            </a:pPr>
            <a:r>
              <a:rPr b="0" lang="en-US" sz="2100" spc="37" strike="noStrike" u="none">
                <a:solidFill>
                  <a:srgbClr val="762d2b"/>
                </a:solidFill>
                <a:effectLst/>
                <a:uFillTx/>
                <a:latin typeface="Montserrat Light"/>
                <a:ea typeface="DejaVu Sans"/>
              </a:rPr>
              <a:t>Leur nombre et évolution depuis les débuts d'Internet est considérable :</a:t>
            </a:r>
            <a:endParaRPr b="0" lang="en-US" sz="2100" strike="noStrike" u="none">
              <a:solidFill>
                <a:srgbClr val="000000"/>
              </a:solidFill>
              <a:effectLst/>
              <a:uFillTx/>
              <a:latin typeface="FiraCode Nerd Font Propo"/>
            </a:endParaRPr>
          </a:p>
          <a:p>
            <a:pPr algn="just">
              <a:lnSpc>
                <a:spcPts val="3359"/>
              </a:lnSpc>
              <a:tabLst>
                <a:tab algn="l" pos="0"/>
              </a:tabLst>
            </a:pPr>
            <a:r>
              <a:rPr b="0" lang="en-US" sz="2100" spc="37" strike="noStrike" u="none">
                <a:solidFill>
                  <a:srgbClr val="762d2b"/>
                </a:solidFill>
                <a:effectLst/>
                <a:uFillTx/>
                <a:latin typeface="Montserrat Light"/>
                <a:ea typeface="DejaVu Sans"/>
              </a:rPr>
              <a:t>- sous forme textuelle au début : messagerie électronique, terminaux distants, transferts de fichiers, ...</a:t>
            </a:r>
            <a:endParaRPr b="0" lang="en-US" sz="2100" strike="noStrike" u="none">
              <a:solidFill>
                <a:srgbClr val="000000"/>
              </a:solidFill>
              <a:effectLst/>
              <a:uFillTx/>
              <a:latin typeface="FiraCode Nerd Font Propo"/>
            </a:endParaRPr>
          </a:p>
          <a:p>
            <a:pPr algn="just">
              <a:lnSpc>
                <a:spcPts val="3359"/>
              </a:lnSpc>
              <a:tabLst>
                <a:tab algn="l" pos="0"/>
              </a:tabLst>
            </a:pPr>
            <a:r>
              <a:rPr b="0" lang="en-US" sz="2100" spc="37" strike="noStrike" u="none">
                <a:solidFill>
                  <a:srgbClr val="762d2b"/>
                </a:solidFill>
                <a:effectLst/>
                <a:uFillTx/>
                <a:latin typeface="Montserrat Light"/>
                <a:ea typeface="DejaVu Sans"/>
              </a:rPr>
              <a:t>- principalement multimédia aujourd'hui : diffusion vidéo à la demande, streaming, VoIP, ...</a:t>
            </a:r>
            <a:endParaRPr b="0" lang="en-US" sz="2100" strike="noStrike" u="none">
              <a:solidFill>
                <a:srgbClr val="000000"/>
              </a:solidFill>
              <a:effectLst/>
              <a:uFillTx/>
              <a:latin typeface="FiraCode Nerd Font Propo"/>
            </a:endParaRPr>
          </a:p>
        </p:txBody>
      </p:sp>
      <p:sp>
        <p:nvSpPr>
          <p:cNvPr id="99" name="TextBox 5"/>
          <p:cNvSpPr/>
          <p:nvPr/>
        </p:nvSpPr>
        <p:spPr>
          <a:xfrm>
            <a:off x="1028880" y="1068840"/>
            <a:ext cx="15973200" cy="87372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CLIENT / SERVEUR VS PEER TO PEER</a:t>
            </a:r>
            <a:endParaRPr b="0" lang="en-US" sz="6190" strike="noStrike" u="none">
              <a:solidFill>
                <a:srgbClr val="000000"/>
              </a:solidFill>
              <a:effectLst/>
              <a:uFillTx/>
              <a:latin typeface="FiraCode Nerd Font Propo"/>
            </a:endParaRPr>
          </a:p>
        </p:txBody>
      </p:sp>
      <p:sp>
        <p:nvSpPr>
          <p:cNvPr id="100"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762d2b"/>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01" name="TextBox 7"/>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762d2b"/>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
        <p:nvSpPr>
          <p:cNvPr id="102" name="TextBox 8"/>
          <p:cNvSpPr/>
          <p:nvPr/>
        </p:nvSpPr>
        <p:spPr>
          <a:xfrm>
            <a:off x="1028880" y="4578840"/>
            <a:ext cx="16229520" cy="1706400"/>
          </a:xfrm>
          <a:prstGeom prst="rect">
            <a:avLst/>
          </a:prstGeom>
          <a:noFill/>
          <a:ln w="0">
            <a:noFill/>
          </a:ln>
        </p:spPr>
        <p:style>
          <a:lnRef idx="0"/>
          <a:fillRef idx="0"/>
          <a:effectRef idx="0"/>
          <a:fontRef idx="minor"/>
        </p:style>
        <p:txBody>
          <a:bodyPr lIns="0" rIns="0" tIns="0" bIns="0" anchor="t">
            <a:spAutoFit/>
          </a:bodyPr>
          <a:p>
            <a:pPr algn="just">
              <a:lnSpc>
                <a:spcPts val="3359"/>
              </a:lnSpc>
            </a:pPr>
            <a:r>
              <a:rPr b="0" lang="en-US" sz="2100" spc="37" strike="noStrike" u="none">
                <a:solidFill>
                  <a:srgbClr val="762d2b"/>
                </a:solidFill>
                <a:effectLst/>
                <a:uFillTx/>
                <a:latin typeface="Montserrat Light"/>
                <a:ea typeface="DejaVu Sans"/>
              </a:rPr>
              <a:t>Ces applications communiquent en utilisant l'un des deux modèles d'architecture du Web :</a:t>
            </a:r>
            <a:endParaRPr b="0" lang="en-US" sz="2100" strike="noStrike" u="none">
              <a:solidFill>
                <a:srgbClr val="000000"/>
              </a:solidFill>
              <a:effectLst/>
              <a:uFillTx/>
              <a:latin typeface="FiraCode Nerd Font Propo"/>
            </a:endParaRPr>
          </a:p>
          <a:p>
            <a:pPr lvl="1" marL="453240" indent="-226800" algn="just">
              <a:lnSpc>
                <a:spcPts val="3359"/>
              </a:lnSpc>
              <a:buClr>
                <a:srgbClr val="762d2b"/>
              </a:buClr>
              <a:buFont typeface="Arial"/>
              <a:buChar char="•"/>
            </a:pPr>
            <a:r>
              <a:rPr b="0" lang="en-US" sz="2100" spc="37" strike="noStrike" u="none">
                <a:solidFill>
                  <a:srgbClr val="762d2b"/>
                </a:solidFill>
                <a:effectLst/>
                <a:uFillTx/>
                <a:latin typeface="Montserrat Light Bold"/>
                <a:ea typeface="DejaVu Sans"/>
              </a:rPr>
              <a:t>Point-à-point ("peer to peer") :</a:t>
            </a:r>
            <a:r>
              <a:rPr b="0" lang="en-US" sz="2100" spc="37" strike="noStrike" u="none">
                <a:solidFill>
                  <a:srgbClr val="762d2b"/>
                </a:solidFill>
                <a:effectLst/>
                <a:uFillTx/>
                <a:latin typeface="Montserrat Light"/>
                <a:ea typeface="DejaVu Sans"/>
              </a:rPr>
              <a:t> chaque application est connectée à l'ensemble des autres applications</a:t>
            </a:r>
            <a:endParaRPr b="0" lang="en-US" sz="2100" strike="noStrike" u="none">
              <a:solidFill>
                <a:srgbClr val="000000"/>
              </a:solidFill>
              <a:effectLst/>
              <a:uFillTx/>
              <a:latin typeface="FiraCode Nerd Font Propo"/>
            </a:endParaRPr>
          </a:p>
          <a:p>
            <a:pPr lvl="1" marL="453240" indent="-226800" algn="just">
              <a:lnSpc>
                <a:spcPts val="3359"/>
              </a:lnSpc>
              <a:buClr>
                <a:srgbClr val="762d2b"/>
              </a:buClr>
              <a:buFont typeface="Arial"/>
              <a:buChar char="•"/>
            </a:pPr>
            <a:r>
              <a:rPr b="0" lang="en-US" sz="2100" spc="37" strike="noStrike" u="none">
                <a:solidFill>
                  <a:srgbClr val="762d2b"/>
                </a:solidFill>
                <a:effectLst/>
                <a:uFillTx/>
                <a:latin typeface="Montserrat Light Bold"/>
                <a:ea typeface="DejaVu Sans"/>
              </a:rPr>
              <a:t>Client-serveur : </a:t>
            </a:r>
            <a:r>
              <a:rPr b="0" lang="en-US" sz="2100" spc="37" strike="noStrike" u="none">
                <a:solidFill>
                  <a:srgbClr val="762d2b"/>
                </a:solidFill>
                <a:effectLst/>
                <a:uFillTx/>
                <a:latin typeface="Montserrat Light"/>
                <a:ea typeface="DejaVu Sans"/>
              </a:rPr>
              <a:t>les applications utilisateur (client ou "frontend") interagissent uniquement avec un ou des serveurs partagés par les utilisateurs ("backend")</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ddd9"/>
        </a:solidFill>
      </p:bgPr>
    </p:bg>
    <p:spTree>
      <p:nvGrpSpPr>
        <p:cNvPr id="1" name=""/>
        <p:cNvGrpSpPr/>
        <p:nvPr/>
      </p:nvGrpSpPr>
      <p:grpSpPr>
        <a:xfrm>
          <a:off x="0" y="0"/>
          <a:ext cx="0" cy="0"/>
          <a:chOff x="0" y="0"/>
          <a:chExt cx="0" cy="0"/>
        </a:xfrm>
      </p:grpSpPr>
      <p:sp>
        <p:nvSpPr>
          <p:cNvPr id="485"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486" name="TextBox 3"/>
          <p:cNvSpPr/>
          <p:nvPr/>
        </p:nvSpPr>
        <p:spPr>
          <a:xfrm>
            <a:off x="1049040" y="663840"/>
            <a:ext cx="12652560" cy="24530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IaaS</a:t>
            </a:r>
            <a:endParaRPr b="0" lang="en-US" sz="9000" strike="noStrike" u="none">
              <a:solidFill>
                <a:srgbClr val="000000"/>
              </a:solidFill>
              <a:effectLst/>
              <a:uFillTx/>
              <a:latin typeface="FiraCode Nerd Font Propo"/>
            </a:endParaRPr>
          </a:p>
          <a:p>
            <a:pPr>
              <a:lnSpc>
                <a:spcPts val="6718"/>
              </a:lnSpc>
            </a:pPr>
            <a:r>
              <a:rPr b="0" lang="en-US" sz="4800" strike="noStrike" u="none">
                <a:solidFill>
                  <a:srgbClr val="011b3d"/>
                </a:solidFill>
                <a:effectLst/>
                <a:uFillTx/>
                <a:latin typeface="Open Sans Extra Bold"/>
                <a:ea typeface="DejaVu Sans"/>
              </a:rPr>
              <a:t>La puissance à moindre coût</a:t>
            </a:r>
            <a:endParaRPr b="0" lang="en-US" sz="4800" strike="noStrike" u="none">
              <a:solidFill>
                <a:srgbClr val="000000"/>
              </a:solidFill>
              <a:effectLst/>
              <a:uFillTx/>
              <a:latin typeface="FiraCode Nerd Font Propo"/>
            </a:endParaRPr>
          </a:p>
        </p:txBody>
      </p:sp>
      <p:sp>
        <p:nvSpPr>
          <p:cNvPr id="487"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88"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489" name="TextBox 6"/>
          <p:cNvSpPr/>
          <p:nvPr/>
        </p:nvSpPr>
        <p:spPr>
          <a:xfrm>
            <a:off x="1028880" y="3865680"/>
            <a:ext cx="15004440" cy="14940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Avec "l’Infrastructure as a Service", les entreprises peuvent disposer, à la demande, de </a:t>
            </a:r>
            <a:r>
              <a:rPr b="0" lang="en-US" sz="2100" strike="noStrike" u="none">
                <a:solidFill>
                  <a:srgbClr val="011b3d"/>
                </a:solidFill>
                <a:effectLst/>
                <a:uFillTx/>
                <a:latin typeface="Montserrat Classic Bold"/>
                <a:ea typeface="DejaVu Sans"/>
              </a:rPr>
              <a:t>ressources informatiques essentielles</a:t>
            </a:r>
            <a:r>
              <a:rPr b="0" lang="en-US" sz="2100" strike="noStrike" u="none">
                <a:solidFill>
                  <a:srgbClr val="011b3d"/>
                </a:solidFill>
                <a:effectLst/>
                <a:uFillTx/>
                <a:latin typeface="Montserrat Classic"/>
                <a:ea typeface="DejaVu Sans"/>
              </a:rPr>
              <a:t> : capacité de traitement, capacité de stockage de données, composantes réseau, intergiciels (middleware).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Elles peuvent notamment démarrer, arrêter ou configurer une machine virtuelle selon leurs désirs.</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L’entreprise contrôle les systèmes d’exploitation, les bases de données et les applications déployées.</a:t>
            </a:r>
            <a:endParaRPr b="0" lang="en-US" sz="2100" strike="noStrike" u="none">
              <a:solidFill>
                <a:srgbClr val="000000"/>
              </a:solidFill>
              <a:effectLst/>
              <a:uFillTx/>
              <a:latin typeface="FiraCode Nerd Font Propo"/>
            </a:endParaRPr>
          </a:p>
        </p:txBody>
      </p:sp>
      <p:pic>
        <p:nvPicPr>
          <p:cNvPr id="490" name="Picture 7" descr=""/>
          <p:cNvPicPr/>
          <p:nvPr/>
        </p:nvPicPr>
        <p:blipFill>
          <a:blip r:embed="rId1"/>
          <a:stretch/>
        </p:blipFill>
        <p:spPr>
          <a:xfrm>
            <a:off x="914400" y="6686640"/>
            <a:ext cx="652680" cy="856800"/>
          </a:xfrm>
          <a:prstGeom prst="rect">
            <a:avLst/>
          </a:prstGeom>
          <a:noFill/>
          <a:ln w="0">
            <a:noFill/>
          </a:ln>
        </p:spPr>
      </p:pic>
      <p:sp>
        <p:nvSpPr>
          <p:cNvPr id="491" name="TextBox 8"/>
          <p:cNvSpPr/>
          <p:nvPr/>
        </p:nvSpPr>
        <p:spPr>
          <a:xfrm>
            <a:off x="1823760" y="6678000"/>
            <a:ext cx="4972680" cy="146304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La majorité des éditeurs SaaS s’appuient sur les infrastructures IaaS des grands fournisseurs américains pour déployer leur propre Cloud</a:t>
            </a:r>
            <a:endParaRPr b="0" lang="en-US" sz="1800" strike="noStrike" u="none">
              <a:solidFill>
                <a:srgbClr val="000000"/>
              </a:solidFill>
              <a:effectLst/>
              <a:uFillTx/>
              <a:latin typeface="FiraCode Nerd Font Propo"/>
            </a:endParaRPr>
          </a:p>
        </p:txBody>
      </p:sp>
      <p:pic>
        <p:nvPicPr>
          <p:cNvPr id="492" name="Picture 9" descr=""/>
          <p:cNvPicPr/>
          <p:nvPr/>
        </p:nvPicPr>
        <p:blipFill>
          <a:blip r:embed="rId2"/>
          <a:stretch/>
        </p:blipFill>
        <p:spPr>
          <a:xfrm>
            <a:off x="120240" y="3886200"/>
            <a:ext cx="793800" cy="542520"/>
          </a:xfrm>
          <a:prstGeom prst="rect">
            <a:avLst/>
          </a:prstGeom>
          <a:noFill/>
          <a:ln w="0">
            <a:noFill/>
          </a:ln>
        </p:spPr>
      </p:pic>
      <p:pic>
        <p:nvPicPr>
          <p:cNvPr id="493" name="Picture 10" descr=""/>
          <p:cNvPicPr/>
          <p:nvPr/>
        </p:nvPicPr>
        <p:blipFill>
          <a:blip r:embed="rId3"/>
          <a:stretch/>
        </p:blipFill>
        <p:spPr>
          <a:xfrm>
            <a:off x="10818720" y="6641640"/>
            <a:ext cx="652680" cy="856800"/>
          </a:xfrm>
          <a:prstGeom prst="rect">
            <a:avLst/>
          </a:prstGeom>
          <a:noFill/>
          <a:ln w="0">
            <a:noFill/>
          </a:ln>
        </p:spPr>
      </p:pic>
      <p:sp>
        <p:nvSpPr>
          <p:cNvPr id="494" name="TextBox 11"/>
          <p:cNvSpPr/>
          <p:nvPr/>
        </p:nvSpPr>
        <p:spPr>
          <a:xfrm>
            <a:off x="11613600" y="6678000"/>
            <a:ext cx="4972680" cy="109728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Amazon AWS reste (de loin) le leader en 2020 des fournisseurs IaaS avec plus de la moitié des parts de marché</a:t>
            </a:r>
            <a:endParaRPr b="0" lang="en-US" sz="18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bebeb"/>
        </a:solidFill>
      </p:bgPr>
    </p:bg>
    <p:spTree>
      <p:nvGrpSpPr>
        <p:cNvPr id="1" name=""/>
        <p:cNvGrpSpPr/>
        <p:nvPr/>
      </p:nvGrpSpPr>
      <p:grpSpPr>
        <a:xfrm>
          <a:off x="0" y="0"/>
          <a:ext cx="0" cy="0"/>
          <a:chOff x="0" y="0"/>
          <a:chExt cx="0" cy="0"/>
        </a:xfrm>
      </p:grpSpPr>
      <p:sp>
        <p:nvSpPr>
          <p:cNvPr id="495"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496" name="Picture 3" descr=""/>
          <p:cNvPicPr/>
          <p:nvPr/>
        </p:nvPicPr>
        <p:blipFill>
          <a:blip r:embed="rId1"/>
          <a:stretch/>
        </p:blipFill>
        <p:spPr>
          <a:xfrm>
            <a:off x="7040160" y="659160"/>
            <a:ext cx="9630000" cy="8967600"/>
          </a:xfrm>
          <a:prstGeom prst="rect">
            <a:avLst/>
          </a:prstGeom>
          <a:noFill/>
          <a:ln w="0">
            <a:noFill/>
          </a:ln>
        </p:spPr>
      </p:pic>
      <p:sp>
        <p:nvSpPr>
          <p:cNvPr id="497" name="TextBox 4"/>
          <p:cNvSpPr/>
          <p:nvPr/>
        </p:nvSpPr>
        <p:spPr>
          <a:xfrm>
            <a:off x="1049040" y="663840"/>
            <a:ext cx="6372360" cy="48002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Résume modèles de Cloud</a:t>
            </a:r>
            <a:endParaRPr b="0" lang="en-US" sz="9000" strike="noStrike" u="none">
              <a:solidFill>
                <a:srgbClr val="000000"/>
              </a:solidFill>
              <a:effectLst/>
              <a:uFillTx/>
              <a:latin typeface="FiraCode Nerd Font Propo"/>
            </a:endParaRPr>
          </a:p>
        </p:txBody>
      </p:sp>
      <p:sp>
        <p:nvSpPr>
          <p:cNvPr id="498"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499"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501" name="Picture 3" descr=""/>
          <p:cNvPicPr/>
          <p:nvPr/>
        </p:nvPicPr>
        <p:blipFill>
          <a:blip r:embed="rId1"/>
          <a:stretch/>
        </p:blipFill>
        <p:spPr>
          <a:xfrm>
            <a:off x="4347360" y="1028880"/>
            <a:ext cx="9571680" cy="7386120"/>
          </a:xfrm>
          <a:prstGeom prst="rect">
            <a:avLst/>
          </a:prstGeom>
          <a:noFill/>
          <a:ln w="0">
            <a:noFill/>
          </a:ln>
        </p:spPr>
      </p:pic>
      <p:sp>
        <p:nvSpPr>
          <p:cNvPr id="502" name="TextBox 4"/>
          <p:cNvSpPr/>
          <p:nvPr/>
        </p:nvSpPr>
        <p:spPr>
          <a:xfrm>
            <a:off x="1049040" y="8645040"/>
            <a:ext cx="16209000" cy="639720"/>
          </a:xfrm>
          <a:prstGeom prst="rect">
            <a:avLst/>
          </a:prstGeom>
          <a:noFill/>
          <a:ln w="0">
            <a:noFill/>
          </a:ln>
        </p:spPr>
        <p:style>
          <a:lnRef idx="0"/>
          <a:fillRef idx="0"/>
          <a:effectRef idx="0"/>
          <a:fontRef idx="minor"/>
        </p:style>
        <p:txBody>
          <a:bodyPr lIns="0" rIns="0" tIns="0" bIns="0" anchor="t">
            <a:spAutoFit/>
          </a:bodyPr>
          <a:p>
            <a:pPr algn="ctr">
              <a:lnSpc>
                <a:spcPts val="5040"/>
              </a:lnSpc>
            </a:pPr>
            <a:r>
              <a:rPr b="0" lang="en-US" sz="3600" strike="noStrike" u="none">
                <a:solidFill>
                  <a:srgbClr val="011b3d"/>
                </a:solidFill>
                <a:effectLst/>
                <a:uFillTx/>
                <a:latin typeface="Heebo Bold Italics"/>
                <a:ea typeface="DejaVu Sans"/>
              </a:rPr>
              <a:t>Les principaux fournisseurs de Cloud (2017)</a:t>
            </a:r>
            <a:endParaRPr b="0" lang="en-US" sz="3600" strike="noStrike" u="none">
              <a:solidFill>
                <a:srgbClr val="000000"/>
              </a:solidFill>
              <a:effectLst/>
              <a:uFillTx/>
              <a:latin typeface="FiraCode Nerd Font Propo"/>
            </a:endParaRPr>
          </a:p>
        </p:txBody>
      </p:sp>
      <p:sp>
        <p:nvSpPr>
          <p:cNvPr id="503"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04"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bd59"/>
        </a:solidFill>
      </p:bgPr>
    </p:bg>
    <p:spTree>
      <p:nvGrpSpPr>
        <p:cNvPr id="1" name=""/>
        <p:cNvGrpSpPr/>
        <p:nvPr/>
      </p:nvGrpSpPr>
      <p:grpSpPr>
        <a:xfrm>
          <a:off x="0" y="0"/>
          <a:ext cx="0" cy="0"/>
          <a:chOff x="0" y="0"/>
          <a:chExt cx="0" cy="0"/>
        </a:xfrm>
      </p:grpSpPr>
      <p:sp>
        <p:nvSpPr>
          <p:cNvPr id="505"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06" name="TextBox 3"/>
          <p:cNvSpPr/>
          <p:nvPr/>
        </p:nvSpPr>
        <p:spPr>
          <a:xfrm>
            <a:off x="1028880" y="876240"/>
            <a:ext cx="1622952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trike="noStrike" u="none">
                <a:solidFill>
                  <a:srgbClr val="011b3d"/>
                </a:solidFill>
                <a:effectLst/>
                <a:uFillTx/>
                <a:latin typeface="Open Sans Extra Bold"/>
                <a:ea typeface="DejaVu Sans"/>
              </a:rPr>
              <a:t>Amazon Web Services</a:t>
            </a:r>
            <a:endParaRPr b="0" lang="en-US" sz="8570" strike="noStrike" u="none">
              <a:solidFill>
                <a:srgbClr val="000000"/>
              </a:solidFill>
              <a:effectLst/>
              <a:uFillTx/>
              <a:latin typeface="FiraCode Nerd Font Propo"/>
            </a:endParaRPr>
          </a:p>
        </p:txBody>
      </p:sp>
      <p:sp>
        <p:nvSpPr>
          <p:cNvPr id="507"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08"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509" name="TextBox 6"/>
          <p:cNvSpPr/>
          <p:nvPr/>
        </p:nvSpPr>
        <p:spPr>
          <a:xfrm>
            <a:off x="1028880" y="2886840"/>
            <a:ext cx="12302280" cy="59731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Dans les années 2000, la startup Amazon connaît une croissance exponentielle et son infrastructure a des difficultés à suivre cette évolution.</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De plus, la multiplication de nouveaux projets rend difficile leur déploiement : les délais sont souvent dépassés alors même que la base de données n'est pas encore déployée !</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Amazon a alors l'idée de développer un outil interne (AWS) pour rationaliser son infrastructure et permettre le partage et la réutilisation de briques d'infrastructure entre les différents projets (base de données, composants de stockage, ...)</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En 2003, un nouveau projet visant à rentabiliser AWS en vendant un "système d'exploitation pour Internet" est lancé. C'est une plateforme sur laquelle les clients peuvent déployer leur application, proche d'un PaaS actuel.</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Quelques années plus tard, Amazon élargira son offre Cloud en publiant intégralement sa plateforme d'IaaS. Aujourd'hui, Amazon est de loin le leader du cloud, notamment en IaaS (grâce à son arrivée précoce sur le marché notamment) et son offre est très diversifiée.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sp>
        <p:nvSpPr>
          <p:cNvPr id="510"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11" name="TextBox 3"/>
          <p:cNvSpPr/>
          <p:nvPr/>
        </p:nvSpPr>
        <p:spPr>
          <a:xfrm>
            <a:off x="1028880" y="2886840"/>
            <a:ext cx="13842360" cy="2239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Amazon Web Services (AWS) est une offre Cloud complète disposant de (très) nombreux services. On peut cependant retenir quelques services principaux qui sont les fondations de cette offre :</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Classic"/>
                <a:ea typeface="DejaVu Sans"/>
              </a:rPr>
              <a:t>Amazon EC2 (Elastic Compute Cloud) est le premier service Cloud lancé par Amazon (et le premier "véritable" service Cloud au monde). EC2 fournit un service de Cloud IaaS en permettant la création à la demande de machines virtuelles, depuis des templates préconfigurés.</a:t>
            </a:r>
            <a:endParaRPr b="0" lang="en-US" sz="2100" strike="noStrike" u="none">
              <a:solidFill>
                <a:srgbClr val="000000"/>
              </a:solidFill>
              <a:effectLst/>
              <a:uFillTx/>
              <a:latin typeface="FiraCode Nerd Font Propo"/>
            </a:endParaRPr>
          </a:p>
        </p:txBody>
      </p:sp>
      <p:pic>
        <p:nvPicPr>
          <p:cNvPr id="512" name="Picture 4" descr=""/>
          <p:cNvPicPr/>
          <p:nvPr/>
        </p:nvPicPr>
        <p:blipFill>
          <a:blip r:embed="rId1"/>
          <a:stretch/>
        </p:blipFill>
        <p:spPr>
          <a:xfrm>
            <a:off x="9232560" y="5708880"/>
            <a:ext cx="8025480" cy="3412800"/>
          </a:xfrm>
          <a:prstGeom prst="rect">
            <a:avLst/>
          </a:prstGeom>
          <a:noFill/>
          <a:ln w="0">
            <a:noFill/>
          </a:ln>
        </p:spPr>
      </p:pic>
      <p:sp>
        <p:nvSpPr>
          <p:cNvPr id="513" name="TextBox 5"/>
          <p:cNvSpPr/>
          <p:nvPr/>
        </p:nvSpPr>
        <p:spPr>
          <a:xfrm>
            <a:off x="1028880" y="876240"/>
            <a:ext cx="1622952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trike="noStrike" u="none">
                <a:solidFill>
                  <a:srgbClr val="011b3d"/>
                </a:solidFill>
                <a:effectLst/>
                <a:uFillTx/>
                <a:latin typeface="Open Sans Extra Bold"/>
                <a:ea typeface="DejaVu Sans"/>
              </a:rPr>
              <a:t>Amazon EC2</a:t>
            </a:r>
            <a:endParaRPr b="0" lang="en-US" sz="8570" strike="noStrike" u="none">
              <a:solidFill>
                <a:srgbClr val="000000"/>
              </a:solidFill>
              <a:effectLst/>
              <a:uFillTx/>
              <a:latin typeface="FiraCode Nerd Font Propo"/>
            </a:endParaRPr>
          </a:p>
        </p:txBody>
      </p:sp>
      <p:sp>
        <p:nvSpPr>
          <p:cNvPr id="514"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15"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516" name="TextBox 8"/>
          <p:cNvSpPr/>
          <p:nvPr/>
        </p:nvSpPr>
        <p:spPr>
          <a:xfrm>
            <a:off x="1028880" y="5670720"/>
            <a:ext cx="7761960" cy="3360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L'utilisateur dispose alors d'une machine virtuelle d'un système d'exploitation complet (souvent Linux, voir Windows Server) et accessible en ligne de commandes.</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EC2 est le principal service d'AWS et celui qu'il convient de maîtriser le mieux avant de pouvoir utiliser d'autres services Cloud d'Amazon.</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Le coût des machines virtuelles dépend très principalement de la puissance qui leur est allouée (mémoire, CPU,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517"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518" name="Picture 3" descr=""/>
          <p:cNvPicPr/>
          <p:nvPr/>
        </p:nvPicPr>
        <p:blipFill>
          <a:blip r:embed="rId1"/>
          <a:stretch/>
        </p:blipFill>
        <p:spPr>
          <a:xfrm>
            <a:off x="10130040" y="4597560"/>
            <a:ext cx="7128360" cy="3171600"/>
          </a:xfrm>
          <a:prstGeom prst="rect">
            <a:avLst/>
          </a:prstGeom>
          <a:noFill/>
          <a:ln w="0">
            <a:noFill/>
          </a:ln>
        </p:spPr>
      </p:pic>
      <p:sp>
        <p:nvSpPr>
          <p:cNvPr id="519" name="TextBox 4"/>
          <p:cNvSpPr/>
          <p:nvPr/>
        </p:nvSpPr>
        <p:spPr>
          <a:xfrm>
            <a:off x="1028880" y="2886840"/>
            <a:ext cx="13842360" cy="746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Amazon S3 (Simple Storage Service) est le deuxième service à la base d'AWS. C'est un service de stockage et de distribution de fichiers, de sa forme la plus simple à la plus évoluée.</a:t>
            </a:r>
            <a:endParaRPr b="0" lang="en-US" sz="2100" strike="noStrike" u="none">
              <a:solidFill>
                <a:srgbClr val="000000"/>
              </a:solidFill>
              <a:effectLst/>
              <a:uFillTx/>
              <a:latin typeface="FiraCode Nerd Font Propo"/>
            </a:endParaRPr>
          </a:p>
        </p:txBody>
      </p:sp>
      <p:sp>
        <p:nvSpPr>
          <p:cNvPr id="520" name="TextBox 5"/>
          <p:cNvSpPr/>
          <p:nvPr/>
        </p:nvSpPr>
        <p:spPr>
          <a:xfrm>
            <a:off x="1028880" y="876240"/>
            <a:ext cx="1622952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trike="noStrike" u="none">
                <a:solidFill>
                  <a:srgbClr val="011b3d"/>
                </a:solidFill>
                <a:effectLst/>
                <a:uFillTx/>
                <a:latin typeface="Open Sans Extra Bold"/>
                <a:ea typeface="DejaVu Sans"/>
              </a:rPr>
              <a:t>Amazon S3</a:t>
            </a:r>
            <a:endParaRPr b="0" lang="en-US" sz="8570" strike="noStrike" u="none">
              <a:solidFill>
                <a:srgbClr val="000000"/>
              </a:solidFill>
              <a:effectLst/>
              <a:uFillTx/>
              <a:latin typeface="FiraCode Nerd Font Propo"/>
            </a:endParaRPr>
          </a:p>
        </p:txBody>
      </p:sp>
      <p:sp>
        <p:nvSpPr>
          <p:cNvPr id="521"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22"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523" name="TextBox 8"/>
          <p:cNvSpPr/>
          <p:nvPr/>
        </p:nvSpPr>
        <p:spPr>
          <a:xfrm>
            <a:off x="1028880" y="4559400"/>
            <a:ext cx="8571600" cy="2240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S3 gère de simples stockages de données, les disques des machines virtuelles EC2 (incluant les backups, ...), des fichiers haute disponibilité...</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Le coût du stockage dépend principalement de la taille des disques et des exigences qualité (SSD, nombre de réplicats,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24"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525" name="Picture 3" descr=""/>
          <p:cNvPicPr/>
          <p:nvPr/>
        </p:nvPicPr>
        <p:blipFill>
          <a:blip r:embed="rId1"/>
          <a:stretch/>
        </p:blipFill>
        <p:spPr>
          <a:xfrm>
            <a:off x="9635040" y="6068160"/>
            <a:ext cx="7623000" cy="3189240"/>
          </a:xfrm>
          <a:prstGeom prst="rect">
            <a:avLst/>
          </a:prstGeom>
          <a:noFill/>
          <a:ln w="0">
            <a:noFill/>
          </a:ln>
        </p:spPr>
      </p:pic>
      <p:sp>
        <p:nvSpPr>
          <p:cNvPr id="526" name="TextBox 4"/>
          <p:cNvSpPr/>
          <p:nvPr/>
        </p:nvSpPr>
        <p:spPr>
          <a:xfrm>
            <a:off x="1028880" y="2886840"/>
            <a:ext cx="13842360" cy="1119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Amazon RDS (Relational Database Service) est un service très utilisé dans le développement d'applications Web, qui nécessitent souvent une base de données. RDS fournit ce besoin en gérant toute la partie opérationnelle (déploiement et configuration de la base de données)</a:t>
            </a:r>
            <a:endParaRPr b="0" lang="en-US" sz="2100" strike="noStrike" u="none">
              <a:solidFill>
                <a:srgbClr val="000000"/>
              </a:solidFill>
              <a:effectLst/>
              <a:uFillTx/>
              <a:latin typeface="FiraCode Nerd Font Propo"/>
            </a:endParaRPr>
          </a:p>
        </p:txBody>
      </p:sp>
      <p:sp>
        <p:nvSpPr>
          <p:cNvPr id="527" name="TextBox 5"/>
          <p:cNvSpPr/>
          <p:nvPr/>
        </p:nvSpPr>
        <p:spPr>
          <a:xfrm>
            <a:off x="1028880" y="876240"/>
            <a:ext cx="16229520" cy="1522080"/>
          </a:xfrm>
          <a:prstGeom prst="rect">
            <a:avLst/>
          </a:prstGeom>
          <a:noFill/>
          <a:ln w="0">
            <a:noFill/>
          </a:ln>
        </p:spPr>
        <p:style>
          <a:lnRef idx="0"/>
          <a:fillRef idx="0"/>
          <a:effectRef idx="0"/>
          <a:fontRef idx="minor"/>
        </p:style>
        <p:txBody>
          <a:bodyPr lIns="0" rIns="0" tIns="0" bIns="0" anchor="t">
            <a:spAutoFit/>
          </a:bodyPr>
          <a:p>
            <a:pPr>
              <a:lnSpc>
                <a:spcPts val="11988"/>
              </a:lnSpc>
            </a:pPr>
            <a:r>
              <a:rPr b="0" lang="en-US" sz="8570" strike="noStrike" u="none">
                <a:solidFill>
                  <a:srgbClr val="011b3d"/>
                </a:solidFill>
                <a:effectLst/>
                <a:uFillTx/>
                <a:latin typeface="Open Sans Extra Bold"/>
                <a:ea typeface="DejaVu Sans"/>
              </a:rPr>
              <a:t>Amazon RDS</a:t>
            </a:r>
            <a:endParaRPr b="0" lang="en-US" sz="8570" strike="noStrike" u="none">
              <a:solidFill>
                <a:srgbClr val="000000"/>
              </a:solidFill>
              <a:effectLst/>
              <a:uFillTx/>
              <a:latin typeface="FiraCode Nerd Font Propo"/>
            </a:endParaRPr>
          </a:p>
        </p:txBody>
      </p:sp>
      <p:sp>
        <p:nvSpPr>
          <p:cNvPr id="528"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29"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INTRODUCTION AU CLOUD</a:t>
            </a:r>
            <a:endParaRPr b="0" lang="en-US" sz="1000" strike="noStrike" u="none">
              <a:solidFill>
                <a:srgbClr val="000000"/>
              </a:solidFill>
              <a:effectLst/>
              <a:uFillTx/>
              <a:latin typeface="FiraCode Nerd Font Propo"/>
            </a:endParaRPr>
          </a:p>
        </p:txBody>
      </p:sp>
      <p:sp>
        <p:nvSpPr>
          <p:cNvPr id="530" name="TextBox 8"/>
          <p:cNvSpPr/>
          <p:nvPr/>
        </p:nvSpPr>
        <p:spPr>
          <a:xfrm>
            <a:off x="1028880" y="4559400"/>
            <a:ext cx="9603720" cy="1493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RDS ne fournit aucune possiblité opérationnelle sur les bases de données (mise à jour, ...) : c'est à la fois sa puissance (les besoins opérationnels sont abstraits au développeur) et sa faiblesse (aucun contrôle sur la version de la base de données utilisée,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31" name="TextBox 3"/>
          <p:cNvSpPr/>
          <p:nvPr/>
        </p:nvSpPr>
        <p:spPr>
          <a:xfrm>
            <a:off x="1028880" y="1416240"/>
            <a:ext cx="15658560" cy="3827160"/>
          </a:xfrm>
          <a:prstGeom prst="rect">
            <a:avLst/>
          </a:prstGeom>
          <a:noFill/>
          <a:ln w="0">
            <a:noFill/>
          </a:ln>
        </p:spPr>
        <p:style>
          <a:lnRef idx="0"/>
          <a:fillRef idx="0"/>
          <a:effectRef idx="0"/>
          <a:fontRef idx="minor"/>
        </p:style>
        <p:txBody>
          <a:bodyPr lIns="0" rIns="0" tIns="0" bIns="0" anchor="t">
            <a:spAutoFit/>
          </a:bodyPr>
          <a:p>
            <a:pPr algn="ctr">
              <a:lnSpc>
                <a:spcPts val="10043"/>
              </a:lnSpc>
            </a:pPr>
            <a:r>
              <a:rPr b="0" lang="en-US" sz="9050" spc="445" strike="noStrike" u="none">
                <a:solidFill>
                  <a:srgbClr val="55308d"/>
                </a:solidFill>
                <a:effectLst/>
                <a:uFillTx/>
                <a:latin typeface="Gagalin Bold"/>
                <a:ea typeface="DejaVu Sans"/>
              </a:rPr>
              <a:t>PARTIE III</a:t>
            </a:r>
            <a:endParaRPr b="0" lang="en-US" sz="9050" strike="noStrike" u="none">
              <a:solidFill>
                <a:srgbClr val="000000"/>
              </a:solidFill>
              <a:effectLst/>
              <a:uFillTx/>
              <a:latin typeface="FiraCode Nerd Font Propo"/>
            </a:endParaRPr>
          </a:p>
          <a:p>
            <a:pPr algn="ctr">
              <a:lnSpc>
                <a:spcPts val="10043"/>
              </a:lnSpc>
            </a:pPr>
            <a:r>
              <a:rPr b="0" lang="en-US" sz="9050" spc="445" strike="noStrike" u="none">
                <a:solidFill>
                  <a:srgbClr val="55308d"/>
                </a:solidFill>
                <a:effectLst/>
                <a:uFillTx/>
                <a:latin typeface="Gagalin Bold"/>
                <a:ea typeface="DejaVu Sans"/>
              </a:rPr>
              <a:t>INFRASTRUCTURE E-BUSINESS : CLOUD ET WEB</a:t>
            </a:r>
            <a:endParaRPr b="0" lang="en-US" sz="905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32" name="TextBox 4"/>
          <p:cNvSpPr/>
          <p:nvPr/>
        </p:nvSpPr>
        <p:spPr>
          <a:xfrm>
            <a:off x="1028880" y="1397160"/>
            <a:ext cx="13143960" cy="1803960"/>
          </a:xfrm>
          <a:prstGeom prst="rect">
            <a:avLst/>
          </a:prstGeom>
          <a:noFill/>
          <a:ln w="0">
            <a:noFill/>
          </a:ln>
        </p:spPr>
        <p:style>
          <a:lnRef idx="0"/>
          <a:fillRef idx="0"/>
          <a:effectRef idx="0"/>
          <a:fontRef idx="minor"/>
        </p:style>
        <p:txBody>
          <a:bodyPr lIns="0" rIns="0" tIns="0" bIns="0" anchor="t">
            <a:spAutoFit/>
          </a:bodyPr>
          <a:p>
            <a:pPr>
              <a:lnSpc>
                <a:spcPts val="7104"/>
              </a:lnSpc>
            </a:pPr>
            <a:r>
              <a:rPr b="0" lang="en-US" sz="6400" spc="315" strike="noStrike" u="none">
                <a:solidFill>
                  <a:srgbClr val="55308d"/>
                </a:solidFill>
                <a:effectLst/>
                <a:uFillTx/>
                <a:latin typeface="Gagalin Bold"/>
                <a:ea typeface="DejaVu Sans"/>
              </a:rPr>
              <a:t>INFRASTRUCTURE E-BUSINESS : CLOUD ET WEB</a:t>
            </a:r>
            <a:endParaRPr b="0" lang="en-US" sz="6400" strike="noStrike" u="none">
              <a:solidFill>
                <a:srgbClr val="000000"/>
              </a:solidFill>
              <a:effectLst/>
              <a:uFillTx/>
              <a:latin typeface="FiraCode Nerd Font Propo"/>
            </a:endParaRPr>
          </a:p>
        </p:txBody>
      </p:sp>
      <p:sp>
        <p:nvSpPr>
          <p:cNvPr id="533" name="TextBox 5"/>
          <p:cNvSpPr/>
          <p:nvPr/>
        </p:nvSpPr>
        <p:spPr>
          <a:xfrm>
            <a:off x="1028880" y="5157720"/>
            <a:ext cx="12455280" cy="2369160"/>
          </a:xfrm>
          <a:prstGeom prst="rect">
            <a:avLst/>
          </a:prstGeom>
          <a:noFill/>
          <a:ln w="0">
            <a:noFill/>
          </a:ln>
        </p:spPr>
        <p:style>
          <a:lnRef idx="0"/>
          <a:fillRef idx="0"/>
          <a:effectRef idx="0"/>
          <a:fontRef idx="minor"/>
        </p:style>
        <p:txBody>
          <a:bodyPr lIns="0" rIns="0" tIns="0" bIns="0" anchor="t">
            <a:spAutoFit/>
          </a:bodyPr>
          <a:p>
            <a:pPr>
              <a:lnSpc>
                <a:spcPts val="4663"/>
              </a:lnSpc>
            </a:pPr>
            <a:r>
              <a:rPr b="0" i="1" lang="en-US" sz="4200" spc="204" strike="noStrike" u="none">
                <a:solidFill>
                  <a:srgbClr val="55308d"/>
                </a:solidFill>
                <a:effectLst/>
                <a:uFillTx/>
                <a:latin typeface="Glacial Indifference"/>
                <a:ea typeface="DejaVu Sans"/>
              </a:rPr>
              <a:t>Quel impact du Web dans l'architecture des applications ?</a:t>
            </a:r>
            <a:endParaRPr b="0" lang="en-US" sz="4200" strike="noStrike" u="none">
              <a:solidFill>
                <a:srgbClr val="000000"/>
              </a:solidFill>
              <a:effectLst/>
              <a:uFillTx/>
              <a:latin typeface="FiraCode Nerd Font Propo"/>
            </a:endParaRPr>
          </a:p>
          <a:p>
            <a:pPr>
              <a:lnSpc>
                <a:spcPts val="4663"/>
              </a:lnSpc>
            </a:pPr>
            <a:r>
              <a:rPr b="0" i="1" lang="en-US" sz="4200" spc="204" strike="noStrike" u="none">
                <a:solidFill>
                  <a:srgbClr val="55308d"/>
                </a:solidFill>
                <a:effectLst/>
                <a:uFillTx/>
                <a:latin typeface="Glacial Indifference"/>
                <a:ea typeface="DejaVu Sans"/>
              </a:rPr>
              <a:t>Comment utiliser des services du Cloud dans une application moderne ?</a:t>
            </a:r>
            <a:endParaRPr b="0" lang="en-US" sz="42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534"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35" name="TextBox 3"/>
          <p:cNvSpPr/>
          <p:nvPr/>
        </p:nvSpPr>
        <p:spPr>
          <a:xfrm>
            <a:off x="1049040" y="673560"/>
            <a:ext cx="15275160" cy="1599840"/>
          </a:xfrm>
          <a:prstGeom prst="rect">
            <a:avLst/>
          </a:prstGeom>
          <a:noFill/>
          <a:ln w="0">
            <a:noFill/>
          </a:ln>
        </p:spPr>
        <p:style>
          <a:lnRef idx="0"/>
          <a:fillRef idx="0"/>
          <a:effectRef idx="0"/>
          <a:fontRef idx="minor"/>
        </p:style>
        <p:txBody>
          <a:bodyPr lIns="0" rIns="0" tIns="0" bIns="0" anchor="t">
            <a:spAutoFit/>
          </a:bodyPr>
          <a:p>
            <a:pPr>
              <a:lnSpc>
                <a:spcPts val="12600"/>
              </a:lnSpc>
            </a:pPr>
            <a:r>
              <a:rPr b="0" lang="en-US" sz="9000" strike="noStrike" u="none">
                <a:solidFill>
                  <a:srgbClr val="011b3d"/>
                </a:solidFill>
                <a:effectLst/>
                <a:uFillTx/>
                <a:latin typeface="Open Sans Extra Bold"/>
                <a:ea typeface="DejaVu Sans"/>
              </a:rPr>
              <a:t>Architectures des clients</a:t>
            </a:r>
            <a:endParaRPr b="0" lang="en-US" sz="9000" strike="noStrike" u="none">
              <a:solidFill>
                <a:srgbClr val="000000"/>
              </a:solidFill>
              <a:effectLst/>
              <a:uFillTx/>
              <a:latin typeface="FiraCode Nerd Font Propo"/>
            </a:endParaRPr>
          </a:p>
        </p:txBody>
      </p:sp>
      <p:sp>
        <p:nvSpPr>
          <p:cNvPr id="536" name="TextBox 4"/>
          <p:cNvSpPr/>
          <p:nvPr/>
        </p:nvSpPr>
        <p:spPr>
          <a:xfrm>
            <a:off x="1028880" y="2886480"/>
            <a:ext cx="15004440" cy="2987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On classe généralement les clients selon l'importance des services qu'ils proposent par rapport au serveur.</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Un client peut en effet choisir de déléguer plus ou moins de données ou de services à un ou plusieurs serveurs : par exemple, on peut stocker les préférences de l'utilisateur directement sur sa machine (par exemple dans des cookies du navigateur) ou en utilisant la base de données du serveur.</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Dans le cas d'un </a:t>
            </a:r>
            <a:r>
              <a:rPr b="0" lang="en-US" sz="2100" strike="noStrike" u="none">
                <a:solidFill>
                  <a:srgbClr val="011b3d"/>
                </a:solidFill>
                <a:effectLst/>
                <a:uFillTx/>
                <a:latin typeface="Montserrat Light Bold"/>
                <a:ea typeface="DejaVu Sans"/>
              </a:rPr>
              <a:t>client</a:t>
            </a:r>
            <a:r>
              <a:rPr b="0" lang="en-US" sz="2100" strike="noStrike" u="none">
                <a:solidFill>
                  <a:srgbClr val="011b3d"/>
                </a:solidFill>
                <a:effectLst/>
                <a:uFillTx/>
                <a:latin typeface="Montserrat Light"/>
                <a:ea typeface="DejaVu Sans"/>
              </a:rPr>
              <a:t> proposant la </a:t>
            </a:r>
            <a:r>
              <a:rPr b="0" lang="en-US" sz="2100" strike="noStrike" u="none">
                <a:solidFill>
                  <a:srgbClr val="011b3d"/>
                </a:solidFill>
                <a:effectLst/>
                <a:uFillTx/>
                <a:latin typeface="Montserrat Light Bold"/>
                <a:ea typeface="DejaVu Sans"/>
              </a:rPr>
              <a:t>majorité des services</a:t>
            </a:r>
            <a:r>
              <a:rPr b="0" lang="en-US" sz="2100" strike="noStrike" u="none">
                <a:solidFill>
                  <a:srgbClr val="011b3d"/>
                </a:solidFill>
                <a:effectLst/>
                <a:uFillTx/>
                <a:latin typeface="Montserrat Light"/>
                <a:ea typeface="DejaVu Sans"/>
              </a:rPr>
              <a:t> de l'application, on parle de </a:t>
            </a:r>
            <a:r>
              <a:rPr b="0" lang="en-US" sz="2100" strike="noStrike" u="none">
                <a:solidFill>
                  <a:srgbClr val="011b3d"/>
                </a:solidFill>
                <a:effectLst/>
                <a:uFillTx/>
                <a:latin typeface="Montserrat Light Bold"/>
                <a:ea typeface="DejaVu Sans"/>
              </a:rPr>
              <a:t>client lourd</a:t>
            </a:r>
            <a:r>
              <a:rPr b="0" lang="en-US" sz="2100" strike="noStrike" u="none">
                <a:solidFill>
                  <a:srgbClr val="011b3d"/>
                </a:solidFill>
                <a:effectLst/>
                <a:uFillTx/>
                <a:latin typeface="Montserrat Light"/>
                <a:ea typeface="DejaVu Sans"/>
              </a:rPr>
              <a: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Dans le cas d'un client délégant la </a:t>
            </a:r>
            <a:r>
              <a:rPr b="0" lang="en-US" sz="2100" strike="noStrike" u="none">
                <a:solidFill>
                  <a:srgbClr val="011b3d"/>
                </a:solidFill>
                <a:effectLst/>
                <a:uFillTx/>
                <a:latin typeface="Montserrat Light Bold"/>
                <a:ea typeface="DejaVu Sans"/>
              </a:rPr>
              <a:t>majorité des services</a:t>
            </a:r>
            <a:r>
              <a:rPr b="0" lang="en-US" sz="2100" strike="noStrike" u="none">
                <a:solidFill>
                  <a:srgbClr val="011b3d"/>
                </a:solidFill>
                <a:effectLst/>
                <a:uFillTx/>
                <a:latin typeface="Montserrat Light"/>
                <a:ea typeface="DejaVu Sans"/>
              </a:rPr>
              <a:t> de l'application au </a:t>
            </a:r>
            <a:r>
              <a:rPr b="0" lang="en-US" sz="2100" strike="noStrike" u="none">
                <a:solidFill>
                  <a:srgbClr val="011b3d"/>
                </a:solidFill>
                <a:effectLst/>
                <a:uFillTx/>
                <a:latin typeface="Montserrat Light Bold"/>
                <a:ea typeface="DejaVu Sans"/>
              </a:rPr>
              <a:t>serveur</a:t>
            </a:r>
            <a:r>
              <a:rPr b="0" lang="en-US" sz="2100" strike="noStrike" u="none">
                <a:solidFill>
                  <a:srgbClr val="011b3d"/>
                </a:solidFill>
                <a:effectLst/>
                <a:uFillTx/>
                <a:latin typeface="Montserrat Light"/>
                <a:ea typeface="DejaVu Sans"/>
              </a:rPr>
              <a:t>, on parle de </a:t>
            </a:r>
            <a:r>
              <a:rPr b="0" lang="en-US" sz="2100" strike="noStrike" u="none">
                <a:solidFill>
                  <a:srgbClr val="011b3d"/>
                </a:solidFill>
                <a:effectLst/>
                <a:uFillTx/>
                <a:latin typeface="Montserrat Light Bold"/>
                <a:ea typeface="DejaVu Sans"/>
              </a:rPr>
              <a:t>client léger</a:t>
            </a:r>
            <a:r>
              <a:rPr b="0" lang="en-US" sz="2100" strike="noStrike" u="none">
                <a:solidFill>
                  <a:srgbClr val="011b3d"/>
                </a:solidFill>
                <a:effectLst/>
                <a:uFillTx/>
                <a:latin typeface="Montserrat Light"/>
                <a:ea typeface="DejaVu Sans"/>
              </a:rPr>
              <a:t>.</a:t>
            </a:r>
            <a:endParaRPr b="0" lang="en-US" sz="2100" strike="noStrike" u="none">
              <a:solidFill>
                <a:srgbClr val="000000"/>
              </a:solidFill>
              <a:effectLst/>
              <a:uFillTx/>
              <a:latin typeface="FiraCode Nerd Font Propo"/>
            </a:endParaRPr>
          </a:p>
        </p:txBody>
      </p:sp>
      <p:pic>
        <p:nvPicPr>
          <p:cNvPr id="537" name="Picture 5" descr=""/>
          <p:cNvPicPr/>
          <p:nvPr/>
        </p:nvPicPr>
        <p:blipFill>
          <a:blip r:embed="rId1"/>
          <a:stretch/>
        </p:blipFill>
        <p:spPr>
          <a:xfrm>
            <a:off x="1028880" y="6926400"/>
            <a:ext cx="652680" cy="856800"/>
          </a:xfrm>
          <a:prstGeom prst="rect">
            <a:avLst/>
          </a:prstGeom>
          <a:noFill/>
          <a:ln w="0">
            <a:noFill/>
          </a:ln>
        </p:spPr>
      </p:pic>
      <p:sp>
        <p:nvSpPr>
          <p:cNvPr id="538" name="TextBox 6"/>
          <p:cNvSpPr/>
          <p:nvPr/>
        </p:nvSpPr>
        <p:spPr>
          <a:xfrm>
            <a:off x="1823760" y="6963120"/>
            <a:ext cx="10623240" cy="1463040"/>
          </a:xfrm>
          <a:prstGeom prst="rect">
            <a:avLst/>
          </a:prstGeom>
          <a:noFill/>
          <a:ln w="0">
            <a:noFill/>
          </a:ln>
        </p:spPr>
        <p:style>
          <a:lnRef idx="0"/>
          <a:fillRef idx="0"/>
          <a:effectRef idx="0"/>
          <a:fontRef idx="minor"/>
        </p:style>
        <p:txBody>
          <a:bodyPr lIns="0" rIns="0" tIns="0" bIns="0" anchor="t">
            <a:spAutoFit/>
          </a:bodyPr>
          <a:p>
            <a:pPr>
              <a:lnSpc>
                <a:spcPts val="2880"/>
              </a:lnSpc>
            </a:pPr>
            <a:r>
              <a:rPr b="0" lang="en-US" sz="1800" spc="31" strike="noStrike" u="none">
                <a:solidFill>
                  <a:srgbClr val="020b14"/>
                </a:solidFill>
                <a:effectLst/>
                <a:uFillTx/>
                <a:latin typeface="Montserrat Light Italics"/>
                <a:ea typeface="DejaVu Sans"/>
              </a:rPr>
              <a:t>Après l'effervescence des applications lourdes (années 80 - 2000), la tendance est aujourd'hui de nouveau aux clients (très) légers. Cela s'explique par :</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pPr>
            <a:r>
              <a:rPr b="0" lang="en-US" sz="1800" spc="31" strike="noStrike" u="none">
                <a:solidFill>
                  <a:srgbClr val="020b14"/>
                </a:solidFill>
                <a:effectLst/>
                <a:uFillTx/>
                <a:latin typeface="Montserrat Light Italics"/>
                <a:ea typeface="DejaVu Sans"/>
              </a:rPr>
              <a:t>la multiplication des clients et des points d'accès (ordinateur, smartphone, box, ...)</a:t>
            </a:r>
            <a:endParaRPr b="0" lang="en-US" sz="1800" strike="noStrike" u="none">
              <a:solidFill>
                <a:srgbClr val="000000"/>
              </a:solidFill>
              <a:effectLst/>
              <a:uFillTx/>
              <a:latin typeface="FiraCode Nerd Font Propo"/>
            </a:endParaRPr>
          </a:p>
          <a:p>
            <a:pPr lvl="1" marL="388800" indent="-194400">
              <a:lnSpc>
                <a:spcPts val="2880"/>
              </a:lnSpc>
              <a:buClr>
                <a:srgbClr val="020b14"/>
              </a:buClr>
              <a:buFont typeface="Arial"/>
              <a:buChar char="•"/>
            </a:pPr>
            <a:r>
              <a:rPr b="0" lang="en-US" sz="1800" spc="31" strike="noStrike" u="none">
                <a:solidFill>
                  <a:srgbClr val="020b14"/>
                </a:solidFill>
                <a:effectLst/>
                <a:uFillTx/>
                <a:latin typeface="Montserrat Light Italics"/>
                <a:ea typeface="DejaVu Sans"/>
              </a:rPr>
              <a:t>la capacité des infrastructures à supporter de forts échanges de données</a:t>
            </a:r>
            <a:endParaRPr b="0" lang="en-US" sz="1800" strike="noStrike" u="none">
              <a:solidFill>
                <a:srgbClr val="000000"/>
              </a:solidFill>
              <a:effectLst/>
              <a:uFillTx/>
              <a:latin typeface="FiraCode Nerd Font Propo"/>
            </a:endParaRPr>
          </a:p>
        </p:txBody>
      </p:sp>
      <p:pic>
        <p:nvPicPr>
          <p:cNvPr id="539" name="Picture 7" descr=""/>
          <p:cNvPicPr/>
          <p:nvPr/>
        </p:nvPicPr>
        <p:blipFill>
          <a:blip r:embed="rId2"/>
          <a:stretch/>
        </p:blipFill>
        <p:spPr>
          <a:xfrm>
            <a:off x="14268960" y="6257160"/>
            <a:ext cx="2989080" cy="3000240"/>
          </a:xfrm>
          <a:prstGeom prst="rect">
            <a:avLst/>
          </a:prstGeom>
          <a:noFill/>
          <a:ln w="0">
            <a:noFill/>
          </a:ln>
        </p:spPr>
      </p:pic>
      <p:sp>
        <p:nvSpPr>
          <p:cNvPr id="540"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41"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AutoShape 2"/>
          <p:cNvSpPr/>
          <p:nvPr/>
        </p:nvSpPr>
        <p:spPr>
          <a:xfrm>
            <a:off x="17722800" y="4357440"/>
            <a:ext cx="8280" cy="2358000"/>
          </a:xfrm>
          <a:prstGeom prst="rect">
            <a:avLst/>
          </a:pr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pic>
        <p:nvPicPr>
          <p:cNvPr id="104" name="Picture 3" descr=""/>
          <p:cNvPicPr/>
          <p:nvPr/>
        </p:nvPicPr>
        <p:blipFill>
          <a:blip r:embed="rId1"/>
          <a:stretch/>
        </p:blipFill>
        <p:spPr>
          <a:xfrm>
            <a:off x="8070840" y="2468160"/>
            <a:ext cx="9187560" cy="3720240"/>
          </a:xfrm>
          <a:prstGeom prst="rect">
            <a:avLst/>
          </a:prstGeom>
          <a:noFill/>
          <a:ln w="0">
            <a:noFill/>
          </a:ln>
        </p:spPr>
      </p:pic>
      <p:sp>
        <p:nvSpPr>
          <p:cNvPr id="105" name="TextBox 4"/>
          <p:cNvSpPr/>
          <p:nvPr/>
        </p:nvSpPr>
        <p:spPr>
          <a:xfrm>
            <a:off x="1028880" y="6389280"/>
            <a:ext cx="15973200" cy="2926440"/>
          </a:xfrm>
          <a:prstGeom prst="rect">
            <a:avLst/>
          </a:prstGeom>
          <a:noFill/>
          <a:ln w="0">
            <a:noFill/>
          </a:ln>
        </p:spPr>
        <p:style>
          <a:lnRef idx="0"/>
          <a:fillRef idx="0"/>
          <a:effectRef idx="0"/>
          <a:fontRef idx="minor"/>
        </p:style>
        <p:txBody>
          <a:bodyPr lIns="0" rIns="0" tIns="0" bIns="0" anchor="t">
            <a:spAutoFit/>
          </a:bodyPr>
          <a:p>
            <a:pPr algn="just">
              <a:lnSpc>
                <a:spcPts val="3841"/>
              </a:lnSpc>
              <a:tabLst>
                <a:tab algn="l" pos="0"/>
              </a:tabLst>
            </a:pPr>
            <a:r>
              <a:rPr b="0" lang="en-US" sz="2400" spc="43" strike="noStrike" u="none">
                <a:solidFill>
                  <a:srgbClr val="762d2b"/>
                </a:solidFill>
                <a:effectLst/>
                <a:uFillTx/>
                <a:latin typeface="Montserrat Light"/>
                <a:ea typeface="DejaVu Sans"/>
              </a:rPr>
              <a:t>Les processus client / serveur ne sont pas identiques : ils communiquent pour réaliser le traitement des données</a:t>
            </a:r>
            <a:endParaRPr b="0" lang="en-US" sz="2400" strike="noStrike" u="none">
              <a:solidFill>
                <a:srgbClr val="000000"/>
              </a:solidFill>
              <a:effectLst/>
              <a:uFillTx/>
              <a:latin typeface="FiraCode Nerd Font Propo"/>
            </a:endParaRPr>
          </a:p>
          <a:p>
            <a:pPr lvl="1" marL="518040" indent="-259200" algn="just">
              <a:lnSpc>
                <a:spcPts val="3841"/>
              </a:lnSpc>
              <a:buClr>
                <a:srgbClr val="762d2b"/>
              </a:buClr>
              <a:buFont typeface="Arial"/>
              <a:buChar char="•"/>
              <a:tabLst>
                <a:tab algn="l" pos="0"/>
              </a:tabLst>
            </a:pPr>
            <a:r>
              <a:rPr b="0" lang="en-US" sz="2400" spc="43" strike="noStrike" u="none">
                <a:solidFill>
                  <a:srgbClr val="762d2b"/>
                </a:solidFill>
                <a:effectLst/>
                <a:uFillTx/>
                <a:latin typeface="Montserrat Light"/>
                <a:ea typeface="DejaVu Sans"/>
              </a:rPr>
              <a:t>Le serveur est à l’écoute d’une requête cliente éventuelle</a:t>
            </a:r>
            <a:endParaRPr b="0" lang="en-US" sz="2400" strike="noStrike" u="none">
              <a:solidFill>
                <a:srgbClr val="000000"/>
              </a:solidFill>
              <a:effectLst/>
              <a:uFillTx/>
              <a:latin typeface="FiraCode Nerd Font Propo"/>
            </a:endParaRPr>
          </a:p>
          <a:p>
            <a:pPr lvl="1" marL="518040" indent="-259200" algn="just">
              <a:lnSpc>
                <a:spcPts val="3841"/>
              </a:lnSpc>
              <a:buClr>
                <a:srgbClr val="762d2b"/>
              </a:buClr>
              <a:buFont typeface="Arial"/>
              <a:buChar char="•"/>
              <a:tabLst>
                <a:tab algn="l" pos="0"/>
              </a:tabLst>
            </a:pPr>
            <a:r>
              <a:rPr b="0" lang="en-US" sz="2400" spc="43" strike="noStrike" u="none">
                <a:solidFill>
                  <a:srgbClr val="762d2b"/>
                </a:solidFill>
                <a:effectLst/>
                <a:uFillTx/>
                <a:latin typeface="Montserrat Light"/>
                <a:ea typeface="DejaVu Sans"/>
              </a:rPr>
              <a:t>Le client initie l’échange</a:t>
            </a:r>
            <a:endParaRPr b="0" lang="en-US" sz="2400" strike="noStrike" u="none">
              <a:solidFill>
                <a:srgbClr val="000000"/>
              </a:solidFill>
              <a:effectLst/>
              <a:uFillTx/>
              <a:latin typeface="FiraCode Nerd Font Propo"/>
            </a:endParaRPr>
          </a:p>
          <a:p>
            <a:pPr lvl="1" marL="518040" indent="-259200" algn="just">
              <a:lnSpc>
                <a:spcPts val="3841"/>
              </a:lnSpc>
              <a:buClr>
                <a:srgbClr val="762d2b"/>
              </a:buClr>
              <a:buFont typeface="Arial"/>
              <a:buChar char="•"/>
              <a:tabLst>
                <a:tab algn="l" pos="0"/>
              </a:tabLst>
            </a:pPr>
            <a:r>
              <a:rPr b="0" lang="en-US" sz="2400" spc="43" strike="noStrike" u="none">
                <a:solidFill>
                  <a:srgbClr val="762d2b"/>
                </a:solidFill>
                <a:effectLst/>
                <a:uFillTx/>
                <a:latin typeface="Montserrat Light"/>
                <a:ea typeface="DejaVu Sans"/>
              </a:rPr>
              <a:t>Le service (traitement des données) est effectué par le serveur</a:t>
            </a:r>
            <a:endParaRPr b="0" lang="en-US" sz="2400" strike="noStrike" u="none">
              <a:solidFill>
                <a:srgbClr val="000000"/>
              </a:solidFill>
              <a:effectLst/>
              <a:uFillTx/>
              <a:latin typeface="FiraCode Nerd Font Propo"/>
            </a:endParaRPr>
          </a:p>
          <a:p>
            <a:pPr lvl="1" marL="518040" indent="-259200" algn="just">
              <a:lnSpc>
                <a:spcPts val="3841"/>
              </a:lnSpc>
              <a:buClr>
                <a:srgbClr val="762d2b"/>
              </a:buClr>
              <a:buFont typeface="Arial"/>
              <a:buChar char="•"/>
              <a:tabLst>
                <a:tab algn="l" pos="0"/>
              </a:tabLst>
            </a:pPr>
            <a:r>
              <a:rPr b="0" lang="en-US" sz="2400" spc="43" strike="noStrike" u="none">
                <a:solidFill>
                  <a:srgbClr val="762d2b"/>
                </a:solidFill>
                <a:effectLst/>
                <a:uFillTx/>
                <a:latin typeface="Montserrat Light"/>
                <a:ea typeface="DejaVu Sans"/>
              </a:rPr>
              <a:t>Le client réceptionne le résultat et l'affiche à l'utilisateur</a:t>
            </a:r>
            <a:endParaRPr b="0" lang="en-US" sz="2400" strike="noStrike" u="none">
              <a:solidFill>
                <a:srgbClr val="000000"/>
              </a:solidFill>
              <a:effectLst/>
              <a:uFillTx/>
              <a:latin typeface="FiraCode Nerd Font Propo"/>
            </a:endParaRPr>
          </a:p>
        </p:txBody>
      </p:sp>
      <p:sp>
        <p:nvSpPr>
          <p:cNvPr id="106" name="TextBox 5"/>
          <p:cNvSpPr/>
          <p:nvPr/>
        </p:nvSpPr>
        <p:spPr>
          <a:xfrm>
            <a:off x="1028880" y="1068840"/>
            <a:ext cx="15973200" cy="87300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ARCHITECTURE CLIENT / SERVEUR</a:t>
            </a:r>
            <a:endParaRPr b="0" lang="en-US" sz="6190" strike="noStrike" u="none">
              <a:solidFill>
                <a:srgbClr val="000000"/>
              </a:solidFill>
              <a:effectLst/>
              <a:uFillTx/>
              <a:latin typeface="FiraCode Nerd Font Propo"/>
            </a:endParaRPr>
          </a:p>
        </p:txBody>
      </p:sp>
      <p:sp>
        <p:nvSpPr>
          <p:cNvPr id="107"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762d2b"/>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08" name="TextBox 7"/>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762d2b"/>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d9d9"/>
        </a:solidFill>
      </p:bgPr>
    </p:bg>
    <p:spTree>
      <p:nvGrpSpPr>
        <p:cNvPr id="1" name=""/>
        <p:cNvGrpSpPr/>
        <p:nvPr/>
      </p:nvGrpSpPr>
      <p:grpSpPr>
        <a:xfrm>
          <a:off x="0" y="0"/>
          <a:ext cx="0" cy="0"/>
          <a:chOff x="0" y="0"/>
          <a:chExt cx="0" cy="0"/>
        </a:xfrm>
      </p:grpSpPr>
      <p:sp>
        <p:nvSpPr>
          <p:cNvPr id="542"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43" name="TextBox 3"/>
          <p:cNvSpPr/>
          <p:nvPr/>
        </p:nvSpPr>
        <p:spPr>
          <a:xfrm>
            <a:off x="1049040" y="711720"/>
            <a:ext cx="1438776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trike="noStrike" u="none">
                <a:solidFill>
                  <a:srgbClr val="011b3d"/>
                </a:solidFill>
                <a:effectLst/>
                <a:uFillTx/>
                <a:latin typeface="Open Sans Extra Bold"/>
                <a:ea typeface="DejaVu Sans"/>
              </a:rPr>
              <a:t>Architecture client des terminaux mobiles</a:t>
            </a:r>
            <a:endParaRPr b="0" lang="en-US" sz="5740" strike="noStrike" u="none">
              <a:solidFill>
                <a:srgbClr val="000000"/>
              </a:solidFill>
              <a:effectLst/>
              <a:uFillTx/>
              <a:latin typeface="FiraCode Nerd Font Propo"/>
            </a:endParaRPr>
          </a:p>
        </p:txBody>
      </p:sp>
      <p:pic>
        <p:nvPicPr>
          <p:cNvPr id="544" name="Picture 4" descr=""/>
          <p:cNvPicPr/>
          <p:nvPr/>
        </p:nvPicPr>
        <p:blipFill>
          <a:blip r:embed="rId1"/>
          <a:stretch/>
        </p:blipFill>
        <p:spPr>
          <a:xfrm>
            <a:off x="4021200" y="4924800"/>
            <a:ext cx="13237200" cy="4814280"/>
          </a:xfrm>
          <a:prstGeom prst="rect">
            <a:avLst/>
          </a:prstGeom>
          <a:noFill/>
          <a:ln w="0">
            <a:noFill/>
          </a:ln>
        </p:spPr>
      </p:pic>
      <p:sp>
        <p:nvSpPr>
          <p:cNvPr id="545"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46"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
        <p:nvSpPr>
          <p:cNvPr id="547" name="TextBox 7"/>
          <p:cNvSpPr/>
          <p:nvPr/>
        </p:nvSpPr>
        <p:spPr>
          <a:xfrm>
            <a:off x="1028880" y="2886840"/>
            <a:ext cx="1500444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 choix d'un client léger ou d'un client lourd a notamment un fort impact sur l'architecture web des applications visant des terminaux mobiles (smartphone, tablette, ...)</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Classic"/>
                <a:ea typeface="DejaVu Sans"/>
              </a:rPr>
              <a:t>On distingue 3 familles d'applications mobiles liés à ce choix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1e1"/>
        </a:solidFill>
      </p:bgPr>
    </p:bg>
    <p:spTree>
      <p:nvGrpSpPr>
        <p:cNvPr id="1" name=""/>
        <p:cNvGrpSpPr/>
        <p:nvPr/>
      </p:nvGrpSpPr>
      <p:grpSpPr>
        <a:xfrm>
          <a:off x="0" y="0"/>
          <a:ext cx="0" cy="0"/>
          <a:chOff x="0" y="0"/>
          <a:chExt cx="0" cy="0"/>
        </a:xfrm>
      </p:grpSpPr>
      <p:sp>
        <p:nvSpPr>
          <p:cNvPr id="54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49" name="TextBox 3"/>
          <p:cNvSpPr/>
          <p:nvPr/>
        </p:nvSpPr>
        <p:spPr>
          <a:xfrm>
            <a:off x="1049040" y="711720"/>
            <a:ext cx="936360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trike="noStrike" u="none">
                <a:solidFill>
                  <a:srgbClr val="011b3d"/>
                </a:solidFill>
                <a:effectLst/>
                <a:uFillTx/>
                <a:latin typeface="Open Sans Extra Bold"/>
                <a:ea typeface="DejaVu Sans"/>
              </a:rPr>
              <a:t>Architecture client des terminaux mobiles</a:t>
            </a:r>
            <a:endParaRPr b="0" lang="en-US" sz="5740" strike="noStrike" u="none">
              <a:solidFill>
                <a:srgbClr val="000000"/>
              </a:solidFill>
              <a:effectLst/>
              <a:uFillTx/>
              <a:latin typeface="FiraCode Nerd Font Propo"/>
            </a:endParaRPr>
          </a:p>
        </p:txBody>
      </p:sp>
      <p:sp>
        <p:nvSpPr>
          <p:cNvPr id="550" name="TextBox 4"/>
          <p:cNvSpPr/>
          <p:nvPr/>
        </p:nvSpPr>
        <p:spPr>
          <a:xfrm>
            <a:off x="933480" y="3060360"/>
            <a:ext cx="16324920" cy="4106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1" lang="en-US" sz="2100" strike="noStrike" u="none">
                <a:solidFill>
                  <a:srgbClr val="011b3d"/>
                </a:solidFill>
                <a:effectLst/>
                <a:uFillTx/>
                <a:latin typeface="Montserrat Light Bold"/>
                <a:ea typeface="DejaVu Sans"/>
              </a:rPr>
              <a:t>La WebApp</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Classic"/>
                <a:ea typeface="DejaVu Sans"/>
              </a:rPr>
              <a:t>La WebApp est développée à partir de technologies web en imposant une forte « responsivité » du site. Elle peut alors être utilisée </a:t>
            </a:r>
            <a:r>
              <a:rPr b="0" lang="en-US" sz="2100" strike="noStrike" u="none">
                <a:solidFill>
                  <a:srgbClr val="011b3d"/>
                </a:solidFill>
                <a:effectLst/>
                <a:uFillTx/>
                <a:latin typeface="Montserrat Classic Bold"/>
                <a:ea typeface="DejaVu Sans"/>
              </a:rPr>
              <a:t>directement via le navigateur du mobile</a:t>
            </a:r>
            <a:r>
              <a:rPr b="0" lang="en-US" sz="2100" strike="noStrike" u="none">
                <a:solidFill>
                  <a:srgbClr val="011b3d"/>
                </a:solidFill>
                <a:effectLst/>
                <a:uFillTx/>
                <a:latin typeface="Montserrat Classic"/>
                <a:ea typeface="DejaVu Sans"/>
              </a:rPr>
              <a: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Pour des raisons liées à la visibilité de l’application, un composant navigateur peut être intégré à une application mobile (très légère) pour rendre l’application déployable dans les stores.</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Une autre solution est d'utiliser la technologie Progressive Web Apps (</a:t>
            </a:r>
            <a:r>
              <a:rPr b="0" lang="en-US" sz="2100" strike="noStrike" u="none">
                <a:solidFill>
                  <a:srgbClr val="011b3d"/>
                </a:solidFill>
                <a:effectLst/>
                <a:uFillTx/>
                <a:latin typeface="Montserrat Light Bold"/>
                <a:ea typeface="DejaVu Sans"/>
              </a:rPr>
              <a:t>PWA</a:t>
            </a:r>
            <a:r>
              <a:rPr b="0" lang="en-US" sz="2100" strike="noStrike" u="none">
                <a:solidFill>
                  <a:srgbClr val="011b3d"/>
                </a:solidFill>
                <a:effectLst/>
                <a:uFillTx/>
                <a:latin typeface="Montserrat Light"/>
                <a:ea typeface="DejaVu Sans"/>
              </a:rPr>
              <a:t>) pour "installer" l'application web sur la machine du client (il s'agit en réalité d'une fonctionnalité du navigateur simulant une application desktop).</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Ces applications sont également directement disponibles sur tous les clients "classiques" (ordinateur personnel, ...) mais elles ne fonctionnent pas (ou mal pour la PWA) sans le serveur Web.</a:t>
            </a:r>
            <a:endParaRPr b="0" lang="en-US" sz="2100" strike="noStrike" u="none">
              <a:solidFill>
                <a:srgbClr val="000000"/>
              </a:solidFill>
              <a:effectLst/>
              <a:uFillTx/>
              <a:latin typeface="FiraCode Nerd Font Propo"/>
            </a:endParaRPr>
          </a:p>
        </p:txBody>
      </p:sp>
      <p:sp>
        <p:nvSpPr>
          <p:cNvPr id="551" name="TextBox 5"/>
          <p:cNvSpPr/>
          <p:nvPr/>
        </p:nvSpPr>
        <p:spPr>
          <a:xfrm>
            <a:off x="933480" y="7782120"/>
            <a:ext cx="16324920" cy="7473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Dans une démarche itérative, une WebApp est un point de départ minimaliste et qui peut être réutilisé. Cette solution est donc économique et peut être déployée rapidement. Cependant, l’utilisation des capteurs locaux est limitée à la géolocalisation.</a:t>
            </a:r>
            <a:endParaRPr b="0" lang="en-US" sz="2100" strike="noStrike" u="none">
              <a:solidFill>
                <a:srgbClr val="000000"/>
              </a:solidFill>
              <a:effectLst/>
              <a:uFillTx/>
              <a:latin typeface="FiraCode Nerd Font Propo"/>
            </a:endParaRPr>
          </a:p>
        </p:txBody>
      </p:sp>
      <p:pic>
        <p:nvPicPr>
          <p:cNvPr id="552" name="Picture 6" descr=""/>
          <p:cNvPicPr/>
          <p:nvPr/>
        </p:nvPicPr>
        <p:blipFill>
          <a:blip r:embed="rId1"/>
          <a:stretch/>
        </p:blipFill>
        <p:spPr>
          <a:xfrm>
            <a:off x="32760" y="7772400"/>
            <a:ext cx="652680" cy="856800"/>
          </a:xfrm>
          <a:prstGeom prst="rect">
            <a:avLst/>
          </a:prstGeom>
          <a:noFill/>
          <a:ln w="0">
            <a:noFill/>
          </a:ln>
        </p:spPr>
      </p:pic>
      <p:sp>
        <p:nvSpPr>
          <p:cNvPr id="553"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54"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pic>
        <p:nvPicPr>
          <p:cNvPr id="555" name="Picture 10" descr=""/>
          <p:cNvPicPr/>
          <p:nvPr/>
        </p:nvPicPr>
        <p:blipFill>
          <a:blip r:embed="rId2"/>
          <a:stretch/>
        </p:blipFill>
        <p:spPr>
          <a:xfrm>
            <a:off x="0" y="3886200"/>
            <a:ext cx="793800" cy="542520"/>
          </a:xfrm>
          <a:prstGeom prst="rect">
            <a:avLst/>
          </a:prstGeom>
          <a:noFill/>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56"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57" name="TextBox 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58" name="TextBox 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
        <p:nvSpPr>
          <p:cNvPr id="559" name="TextBox 5"/>
          <p:cNvSpPr/>
          <p:nvPr/>
        </p:nvSpPr>
        <p:spPr>
          <a:xfrm>
            <a:off x="1028880" y="3656520"/>
            <a:ext cx="1622952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1" lang="en-US" sz="2100" strike="noStrike" u="none">
                <a:solidFill>
                  <a:srgbClr val="011b3d"/>
                </a:solidFill>
                <a:effectLst/>
                <a:uFillTx/>
                <a:latin typeface="Montserrat Light Bold"/>
                <a:ea typeface="DejaVu Sans"/>
              </a:rPr>
              <a:t>L’application hybride</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Classic"/>
                <a:ea typeface="DejaVu Sans"/>
              </a:rPr>
              <a:t>L’application hybride est développée avec des technologies utilisant les </a:t>
            </a:r>
            <a:r>
              <a:rPr b="0" lang="en-US" sz="2100" strike="noStrike" u="none">
                <a:solidFill>
                  <a:srgbClr val="011b3d"/>
                </a:solidFill>
                <a:effectLst/>
                <a:uFillTx/>
                <a:latin typeface="Montserrat Classic Bold"/>
                <a:ea typeface="DejaVu Sans"/>
              </a:rPr>
              <a:t>capacités JavaScript des mobiles</a:t>
            </a:r>
            <a:r>
              <a:rPr b="0" lang="en-US" sz="2100" strike="noStrike" u="none">
                <a:solidFill>
                  <a:srgbClr val="011b3d"/>
                </a:solidFill>
                <a:effectLst/>
                <a:uFillTx/>
                <a:latin typeface="Montserrat Classic"/>
                <a:ea typeface="DejaVu Sans"/>
              </a:rPr>
              <a: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On retrouve des solutions comme Sencha, PhoneGap, Ionic, Corona. Ces solutions permettent de générer des applications déployables sur les stores et de commencer à utiliser les ressources des terminaux mobiles.</a:t>
            </a:r>
            <a:endParaRPr b="0" lang="en-US" sz="2100" strike="noStrike" u="none">
              <a:solidFill>
                <a:srgbClr val="000000"/>
              </a:solidFill>
              <a:effectLst/>
              <a:uFillTx/>
              <a:latin typeface="FiraCode Nerd Font Propo"/>
            </a:endParaRPr>
          </a:p>
        </p:txBody>
      </p:sp>
      <p:sp>
        <p:nvSpPr>
          <p:cNvPr id="560" name="TextBox 6"/>
          <p:cNvSpPr/>
          <p:nvPr/>
        </p:nvSpPr>
        <p:spPr>
          <a:xfrm>
            <a:off x="1049040" y="711720"/>
            <a:ext cx="1438776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trike="noStrike" u="none">
                <a:solidFill>
                  <a:srgbClr val="011b3d"/>
                </a:solidFill>
                <a:effectLst/>
                <a:uFillTx/>
                <a:latin typeface="Open Sans Extra Bold"/>
                <a:ea typeface="DejaVu Sans"/>
              </a:rPr>
              <a:t>Architecture client des terminaux mobiles</a:t>
            </a:r>
            <a:endParaRPr b="0" lang="en-US" sz="5740" strike="noStrike" u="none">
              <a:solidFill>
                <a:srgbClr val="000000"/>
              </a:solidFill>
              <a:effectLst/>
              <a:uFillTx/>
              <a:latin typeface="FiraCode Nerd Font Propo"/>
            </a:endParaRPr>
          </a:p>
        </p:txBody>
      </p:sp>
      <p:sp>
        <p:nvSpPr>
          <p:cNvPr id="561" name="TextBox 7"/>
          <p:cNvSpPr/>
          <p:nvPr/>
        </p:nvSpPr>
        <p:spPr>
          <a:xfrm>
            <a:off x="933480" y="6147720"/>
            <a:ext cx="16324920" cy="11199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Les applications hybrides permettent d’aller un pas plus loin pour prendre en compte certains capteurs (appareil photo, calendrier, micro …). Développer une application mobile hybride a alors l’avantage d’être rapide avec une maintenance simple qui nécessitera un seul développement.</a:t>
            </a:r>
            <a:endParaRPr b="0" lang="en-US" sz="2100" strike="noStrike" u="none">
              <a:solidFill>
                <a:srgbClr val="000000"/>
              </a:solidFill>
              <a:effectLst/>
              <a:uFillTx/>
              <a:latin typeface="FiraCode Nerd Font Propo"/>
            </a:endParaRPr>
          </a:p>
        </p:txBody>
      </p:sp>
      <p:pic>
        <p:nvPicPr>
          <p:cNvPr id="562" name="Picture 8" descr=""/>
          <p:cNvPicPr/>
          <p:nvPr/>
        </p:nvPicPr>
        <p:blipFill>
          <a:blip r:embed="rId1"/>
          <a:stretch/>
        </p:blipFill>
        <p:spPr>
          <a:xfrm>
            <a:off x="32760" y="6229440"/>
            <a:ext cx="652680" cy="856800"/>
          </a:xfrm>
          <a:prstGeom prst="rect">
            <a:avLst/>
          </a:prstGeom>
          <a:noFill/>
          <a:ln w="0">
            <a:noFill/>
          </a:ln>
        </p:spPr>
      </p:pic>
      <p:pic>
        <p:nvPicPr>
          <p:cNvPr id="563" name="Picture 9" descr=""/>
          <p:cNvPicPr/>
          <p:nvPr/>
        </p:nvPicPr>
        <p:blipFill>
          <a:blip r:embed="rId2"/>
          <a:stretch/>
        </p:blipFill>
        <p:spPr>
          <a:xfrm>
            <a:off x="0" y="4486320"/>
            <a:ext cx="793800" cy="542520"/>
          </a:xfrm>
          <a:prstGeom prst="rect">
            <a:avLst/>
          </a:prstGeom>
          <a:noFill/>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564"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65" name="TextBox 3"/>
          <p:cNvSpPr/>
          <p:nvPr/>
        </p:nvSpPr>
        <p:spPr>
          <a:xfrm>
            <a:off x="1028880" y="3282480"/>
            <a:ext cx="1500444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1" lang="en-US" sz="2100" strike="noStrike" u="none">
                <a:solidFill>
                  <a:srgbClr val="011b3d"/>
                </a:solidFill>
                <a:effectLst/>
                <a:uFillTx/>
                <a:latin typeface="Montserrat Classic Bold"/>
                <a:ea typeface="DejaVu Sans"/>
              </a:rPr>
              <a:t>L’application native</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Classic"/>
                <a:ea typeface="DejaVu Sans"/>
              </a:rPr>
              <a:t>Le développement d’une application native consiste à utiliser un </a:t>
            </a:r>
            <a:r>
              <a:rPr b="0" lang="en-US" sz="2100" strike="noStrike" u="none">
                <a:solidFill>
                  <a:srgbClr val="011b3d"/>
                </a:solidFill>
                <a:effectLst/>
                <a:uFillTx/>
                <a:latin typeface="Montserrat Classic Bold"/>
                <a:ea typeface="DejaVu Sans"/>
              </a:rPr>
              <a:t>environnement de développement propre à chaque terminal</a:t>
            </a:r>
            <a:r>
              <a:rPr b="0" lang="en-US" sz="2100" strike="noStrike" u="none">
                <a:solidFill>
                  <a:srgbClr val="011b3d"/>
                </a:solidFill>
                <a:effectLst/>
                <a:uFillTx/>
                <a:latin typeface="Montserrat Classic"/>
                <a:ea typeface="DejaVu Sans"/>
              </a:rPr>
              <a:t> (Swift/Objective-C pour iOS, Java/Kotlin pour Android).</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Cela implique un </a:t>
            </a:r>
            <a:r>
              <a:rPr b="0" lang="en-US" sz="2100" strike="noStrike" u="none">
                <a:solidFill>
                  <a:srgbClr val="011b3d"/>
                </a:solidFill>
                <a:effectLst/>
                <a:uFillTx/>
                <a:latin typeface="Montserrat Light Bold"/>
                <a:ea typeface="DejaVu Sans"/>
              </a:rPr>
              <a:t>double développement</a:t>
            </a:r>
            <a:r>
              <a:rPr b="0" lang="en-US" sz="2100" strike="noStrike" u="none">
                <a:solidFill>
                  <a:srgbClr val="011b3d"/>
                </a:solidFill>
                <a:effectLst/>
                <a:uFillTx/>
                <a:latin typeface="Montserrat Light"/>
                <a:ea typeface="DejaVu Sans"/>
              </a:rPr>
              <a:t> mais avec au final une expérience utilisateur très poussée.</a:t>
            </a:r>
            <a:endParaRPr b="0" lang="en-US" sz="2100" strike="noStrike" u="none">
              <a:solidFill>
                <a:srgbClr val="000000"/>
              </a:solidFill>
              <a:effectLst/>
              <a:uFillTx/>
              <a:latin typeface="FiraCode Nerd Font Propo"/>
            </a:endParaRPr>
          </a:p>
        </p:txBody>
      </p:sp>
      <p:sp>
        <p:nvSpPr>
          <p:cNvPr id="566" name="TextBox 4"/>
          <p:cNvSpPr/>
          <p:nvPr/>
        </p:nvSpPr>
        <p:spPr>
          <a:xfrm>
            <a:off x="1049040" y="711720"/>
            <a:ext cx="14387760" cy="2040840"/>
          </a:xfrm>
          <a:prstGeom prst="rect">
            <a:avLst/>
          </a:prstGeom>
          <a:noFill/>
          <a:ln w="0">
            <a:noFill/>
          </a:ln>
        </p:spPr>
        <p:style>
          <a:lnRef idx="0"/>
          <a:fillRef idx="0"/>
          <a:effectRef idx="0"/>
          <a:fontRef idx="minor"/>
        </p:style>
        <p:txBody>
          <a:bodyPr lIns="0" rIns="0" tIns="0" bIns="0" anchor="t">
            <a:spAutoFit/>
          </a:bodyPr>
          <a:p>
            <a:pPr>
              <a:lnSpc>
                <a:spcPts val="8036"/>
              </a:lnSpc>
              <a:tabLst>
                <a:tab algn="l" pos="0"/>
              </a:tabLst>
            </a:pPr>
            <a:r>
              <a:rPr b="0" lang="en-US" sz="5740" strike="noStrike" u="none">
                <a:solidFill>
                  <a:srgbClr val="011b3d"/>
                </a:solidFill>
                <a:effectLst/>
                <a:uFillTx/>
                <a:latin typeface="Open Sans Extra Bold"/>
                <a:ea typeface="DejaVu Sans"/>
              </a:rPr>
              <a:t>Architecture client des terminaux mobiles</a:t>
            </a:r>
            <a:endParaRPr b="0" lang="en-US" sz="5740" strike="noStrike" u="none">
              <a:solidFill>
                <a:srgbClr val="000000"/>
              </a:solidFill>
              <a:effectLst/>
              <a:uFillTx/>
              <a:latin typeface="FiraCode Nerd Font Propo"/>
            </a:endParaRPr>
          </a:p>
        </p:txBody>
      </p:sp>
      <p:sp>
        <p:nvSpPr>
          <p:cNvPr id="567" name="TextBox 5"/>
          <p:cNvSpPr/>
          <p:nvPr/>
        </p:nvSpPr>
        <p:spPr>
          <a:xfrm>
            <a:off x="1076400" y="5708880"/>
            <a:ext cx="16182000" cy="74664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En alternative à ce double développement, certaines solutions (Xamarin, ...) proposent un environnement de développement qui sera converti en code natif pour chaque système d’exploitation.</a:t>
            </a:r>
            <a:endParaRPr b="0" lang="en-US" sz="2100" strike="noStrike" u="none">
              <a:solidFill>
                <a:srgbClr val="000000"/>
              </a:solidFill>
              <a:effectLst/>
              <a:uFillTx/>
              <a:latin typeface="FiraCode Nerd Font Propo"/>
            </a:endParaRPr>
          </a:p>
        </p:txBody>
      </p:sp>
      <p:pic>
        <p:nvPicPr>
          <p:cNvPr id="568" name="Picture 6" descr=""/>
          <p:cNvPicPr/>
          <p:nvPr/>
        </p:nvPicPr>
        <p:blipFill>
          <a:blip r:embed="rId1"/>
          <a:stretch/>
        </p:blipFill>
        <p:spPr>
          <a:xfrm>
            <a:off x="228600" y="5715000"/>
            <a:ext cx="652680" cy="856800"/>
          </a:xfrm>
          <a:prstGeom prst="rect">
            <a:avLst/>
          </a:prstGeom>
          <a:noFill/>
          <a:ln w="0">
            <a:noFill/>
          </a:ln>
        </p:spPr>
      </p:pic>
      <p:sp>
        <p:nvSpPr>
          <p:cNvPr id="569" name="TextBox 7"/>
          <p:cNvSpPr/>
          <p:nvPr/>
        </p:nvSpPr>
        <p:spPr>
          <a:xfrm>
            <a:off x="1028880" y="7260840"/>
            <a:ext cx="16229520" cy="149328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Une application native permettra d’aller plus loin dans les capacités de l’application mobile, l’expérience utilisateur sera maximisée et la connexion Internet ne sera pas requise pour son utilisation.</a:t>
            </a:r>
            <a:endParaRPr b="0" lang="en-US" sz="2100" strike="noStrike" u="none">
              <a:solidFill>
                <a:srgbClr val="000000"/>
              </a:solidFill>
              <a:effectLst/>
              <a:uFillTx/>
              <a:latin typeface="FiraCode Nerd Font Propo"/>
            </a:endParaRPr>
          </a:p>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Toutefois, son développement représente une maintenance plus complexe, les mises à jour doivent se faire sur chaque application et sont contraintes par l’évolution des stores.</a:t>
            </a:r>
            <a:endParaRPr b="0" lang="en-US" sz="2100" strike="noStrike" u="none">
              <a:solidFill>
                <a:srgbClr val="000000"/>
              </a:solidFill>
              <a:effectLst/>
              <a:uFillTx/>
              <a:latin typeface="FiraCode Nerd Font Propo"/>
            </a:endParaRPr>
          </a:p>
        </p:txBody>
      </p:sp>
      <p:pic>
        <p:nvPicPr>
          <p:cNvPr id="570" name="Picture 8" descr=""/>
          <p:cNvPicPr/>
          <p:nvPr/>
        </p:nvPicPr>
        <p:blipFill>
          <a:blip r:embed="rId2"/>
          <a:stretch/>
        </p:blipFill>
        <p:spPr>
          <a:xfrm>
            <a:off x="228600" y="7315200"/>
            <a:ext cx="652680" cy="856800"/>
          </a:xfrm>
          <a:prstGeom prst="rect">
            <a:avLst/>
          </a:prstGeom>
          <a:noFill/>
          <a:ln w="0">
            <a:noFill/>
          </a:ln>
        </p:spPr>
      </p:pic>
      <p:pic>
        <p:nvPicPr>
          <p:cNvPr id="571" name="Picture 9" descr=""/>
          <p:cNvPicPr/>
          <p:nvPr/>
        </p:nvPicPr>
        <p:blipFill>
          <a:blip r:embed="rId3"/>
          <a:stretch/>
        </p:blipFill>
        <p:spPr>
          <a:xfrm>
            <a:off x="140760" y="4114800"/>
            <a:ext cx="793800" cy="542520"/>
          </a:xfrm>
          <a:prstGeom prst="rect">
            <a:avLst/>
          </a:prstGeom>
          <a:noFill/>
          <a:ln w="0">
            <a:noFill/>
          </a:ln>
        </p:spPr>
      </p:pic>
      <p:sp>
        <p:nvSpPr>
          <p:cNvPr id="572" name="TextBox 11"/>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73" name="TextBox 12"/>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74"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75" name="TextBox 3"/>
          <p:cNvSpPr/>
          <p:nvPr/>
        </p:nvSpPr>
        <p:spPr>
          <a:xfrm>
            <a:off x="1049040" y="2900160"/>
            <a:ext cx="15004440" cy="3360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A web service is a software system designed to support interoperable machine-to-machine interaction over a network. It has an interface described in a machine-processable format (specifically WSDL). Other systems interact with the web service in a manner prescribed by its description using SOAP-messages, typically conveyed using HTTP with an XML serialization in conjunction with other web-related standards.</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 W3C, Web Services Glossary</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Classic"/>
                <a:ea typeface="DejaVu Sans"/>
              </a:rPr>
              <a:t>Un Web Service est donc un service web conçu pour avoir une interface existant dans un </a:t>
            </a:r>
            <a:r>
              <a:rPr b="0" lang="en-US" sz="2100" strike="noStrike" u="none">
                <a:solidFill>
                  <a:srgbClr val="011b3d"/>
                </a:solidFill>
                <a:effectLst/>
                <a:uFillTx/>
                <a:latin typeface="Montserrat Classic Bold"/>
                <a:ea typeface="DejaVu Sans"/>
              </a:rPr>
              <a:t>format traitable par des machines</a:t>
            </a:r>
            <a:r>
              <a:rPr b="0" lang="en-US" sz="2100" strike="noStrike" u="none">
                <a:solidFill>
                  <a:srgbClr val="011b3d"/>
                </a:solidFill>
                <a:effectLst/>
                <a:uFillTx/>
                <a:latin typeface="Montserrat Classic"/>
                <a:ea typeface="DejaVu Sans"/>
              </a:rPr>
              <a:t>.</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p:txBody>
      </p:sp>
      <p:sp>
        <p:nvSpPr>
          <p:cNvPr id="576" name="TextBox 4"/>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Web 2.0 : Les Web Services</a:t>
            </a:r>
            <a:endParaRPr b="0" lang="en-US" sz="9000" strike="noStrike" u="none">
              <a:solidFill>
                <a:srgbClr val="000000"/>
              </a:solidFill>
              <a:effectLst/>
              <a:uFillTx/>
              <a:latin typeface="FiraCode Nerd Font Propo"/>
            </a:endParaRPr>
          </a:p>
        </p:txBody>
      </p:sp>
      <p:sp>
        <p:nvSpPr>
          <p:cNvPr id="577" name="TextBox 5"/>
          <p:cNvSpPr/>
          <p:nvPr/>
        </p:nvSpPr>
        <p:spPr>
          <a:xfrm>
            <a:off x="1028880" y="6678360"/>
            <a:ext cx="16229520" cy="149400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Il est généralement décrit dans une grammaire de type Web Service Description Language (WSDL) et utilise le protocole HTTP pour la communication.</a:t>
            </a:r>
            <a:endParaRPr b="0" lang="en-US" sz="2100" strike="noStrike" u="none">
              <a:solidFill>
                <a:srgbClr val="000000"/>
              </a:solidFill>
              <a:effectLst/>
              <a:uFillTx/>
              <a:latin typeface="FiraCode Nerd Font Propo"/>
            </a:endParaRPr>
          </a:p>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Même si la norme préconise d'échanger les données en utilisant XML, en pratique le format JSON est de plus en plus utilisé.</a:t>
            </a:r>
            <a:endParaRPr b="0" lang="en-US" sz="2100" strike="noStrike" u="none">
              <a:solidFill>
                <a:srgbClr val="000000"/>
              </a:solidFill>
              <a:effectLst/>
              <a:uFillTx/>
              <a:latin typeface="FiraCode Nerd Font Propo"/>
            </a:endParaRPr>
          </a:p>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De même, des supports de communication comme AJAX, REST / RESTful et XML-RPC sont souvent utilisés à la place de SOAP.</a:t>
            </a:r>
            <a:endParaRPr b="0" lang="en-US" sz="2100" strike="noStrike" u="none">
              <a:solidFill>
                <a:srgbClr val="000000"/>
              </a:solidFill>
              <a:effectLst/>
              <a:uFillTx/>
              <a:latin typeface="FiraCode Nerd Font Propo"/>
            </a:endParaRPr>
          </a:p>
        </p:txBody>
      </p:sp>
      <p:pic>
        <p:nvPicPr>
          <p:cNvPr id="578" name="Picture 6" descr=""/>
          <p:cNvPicPr/>
          <p:nvPr/>
        </p:nvPicPr>
        <p:blipFill>
          <a:blip r:embed="rId1"/>
          <a:stretch/>
        </p:blipFill>
        <p:spPr>
          <a:xfrm>
            <a:off x="120240" y="5257800"/>
            <a:ext cx="793800" cy="542520"/>
          </a:xfrm>
          <a:prstGeom prst="rect">
            <a:avLst/>
          </a:prstGeom>
          <a:noFill/>
          <a:ln w="0">
            <a:noFill/>
          </a:ln>
        </p:spPr>
      </p:pic>
      <p:pic>
        <p:nvPicPr>
          <p:cNvPr id="579" name="Picture 7" descr=""/>
          <p:cNvPicPr/>
          <p:nvPr/>
        </p:nvPicPr>
        <p:blipFill>
          <a:blip r:embed="rId2"/>
          <a:stretch/>
        </p:blipFill>
        <p:spPr>
          <a:xfrm>
            <a:off x="228600" y="6772680"/>
            <a:ext cx="547200" cy="542160"/>
          </a:xfrm>
          <a:prstGeom prst="rect">
            <a:avLst/>
          </a:prstGeom>
          <a:noFill/>
          <a:ln w="0">
            <a:noFill/>
          </a:ln>
        </p:spPr>
      </p:pic>
      <p:sp>
        <p:nvSpPr>
          <p:cNvPr id="580"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81"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582"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83" name="TextBox 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584" name="TextBox 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
        <p:nvSpPr>
          <p:cNvPr id="585" name="TextBox 5"/>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Web 2.0 : Les Web Services</a:t>
            </a:r>
            <a:endParaRPr b="0" lang="en-US" sz="9000" strike="noStrike" u="none">
              <a:solidFill>
                <a:srgbClr val="000000"/>
              </a:solidFill>
              <a:effectLst/>
              <a:uFillTx/>
              <a:latin typeface="FiraCode Nerd Font Propo"/>
            </a:endParaRPr>
          </a:p>
        </p:txBody>
      </p:sp>
      <p:sp>
        <p:nvSpPr>
          <p:cNvPr id="586" name="TextBox 6"/>
          <p:cNvSpPr/>
          <p:nvPr/>
        </p:nvSpPr>
        <p:spPr>
          <a:xfrm>
            <a:off x="955080" y="7332480"/>
            <a:ext cx="16182000" cy="1120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Quelle différence avec une API ? </a:t>
            </a:r>
            <a:endParaRPr b="0" lang="en-US" sz="2100" strike="noStrike" u="none">
              <a:solidFill>
                <a:srgbClr val="000000"/>
              </a:solidFill>
              <a:effectLst/>
              <a:uFillTx/>
              <a:latin typeface="FiraCode Nerd Font Propo"/>
            </a:endParaRPr>
          </a:p>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La seule différence est qu’un service Web facilite l’interaction entre deux machines sur un réseau alors qu’une API sert d’interface entre deux applications différentes afin qu’elles puissent communiquer entre elles</a:t>
            </a:r>
            <a:endParaRPr b="0" lang="en-US" sz="2100" strike="noStrike" u="none">
              <a:solidFill>
                <a:srgbClr val="000000"/>
              </a:solidFill>
              <a:effectLst/>
              <a:uFillTx/>
              <a:latin typeface="FiraCode Nerd Font Propo"/>
            </a:endParaRPr>
          </a:p>
        </p:txBody>
      </p:sp>
      <p:sp>
        <p:nvSpPr>
          <p:cNvPr id="587" name="TextBox 7"/>
          <p:cNvSpPr/>
          <p:nvPr/>
        </p:nvSpPr>
        <p:spPr>
          <a:xfrm>
            <a:off x="1052640" y="3169440"/>
            <a:ext cx="12498840" cy="11199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En pratique, un Web service fournit en général une interface Web orientée objet vers un serveur de base de données. Ce service est utilisé par exemple par un autre serveur Web ou une application mobile dans son application "end-user".</a:t>
            </a:r>
            <a:endParaRPr b="0" lang="en-US" sz="2100" strike="noStrike" u="none">
              <a:solidFill>
                <a:srgbClr val="000000"/>
              </a:solidFill>
              <a:effectLst/>
              <a:uFillTx/>
              <a:latin typeface="FiraCode Nerd Font Propo"/>
            </a:endParaRPr>
          </a:p>
        </p:txBody>
      </p:sp>
      <p:pic>
        <p:nvPicPr>
          <p:cNvPr id="588" name="Picture 8" descr=""/>
          <p:cNvPicPr/>
          <p:nvPr/>
        </p:nvPicPr>
        <p:blipFill>
          <a:blip r:embed="rId1"/>
          <a:stretch/>
        </p:blipFill>
        <p:spPr>
          <a:xfrm>
            <a:off x="228600" y="7515720"/>
            <a:ext cx="463680" cy="713520"/>
          </a:xfrm>
          <a:prstGeom prst="rect">
            <a:avLst/>
          </a:prstGeom>
          <a:noFill/>
          <a:ln w="0">
            <a:noFill/>
          </a:ln>
        </p:spPr>
      </p:pic>
      <p:pic>
        <p:nvPicPr>
          <p:cNvPr id="589" name="Picture 9" descr=""/>
          <p:cNvPicPr/>
          <p:nvPr/>
        </p:nvPicPr>
        <p:blipFill>
          <a:blip r:embed="rId2"/>
          <a:stretch/>
        </p:blipFill>
        <p:spPr>
          <a:xfrm>
            <a:off x="366840" y="3200400"/>
            <a:ext cx="547200" cy="542160"/>
          </a:xfrm>
          <a:prstGeom prst="rect">
            <a:avLst/>
          </a:prstGeom>
          <a:noFill/>
          <a:ln w="0">
            <a:noFill/>
          </a:ln>
        </p:spPr>
      </p:pic>
      <p:sp>
        <p:nvSpPr>
          <p:cNvPr id="590" name="TextBox 10"/>
          <p:cNvSpPr/>
          <p:nvPr/>
        </p:nvSpPr>
        <p:spPr>
          <a:xfrm>
            <a:off x="1028880" y="5315760"/>
            <a:ext cx="16205760" cy="74628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Il est courant pour un fournisseur de données proposant un service sur un site web (service météo, ...) de fournir également ces données en XML ou JSON à travers un Web service.</a:t>
            </a:r>
            <a:endParaRPr b="0" lang="en-US" sz="2100" strike="noStrike" u="none">
              <a:solidFill>
                <a:srgbClr val="000000"/>
              </a:solidFill>
              <a:effectLst/>
              <a:uFillTx/>
              <a:latin typeface="FiraCode Nerd Font Propo"/>
            </a:endParaRPr>
          </a:p>
        </p:txBody>
      </p:sp>
      <p:pic>
        <p:nvPicPr>
          <p:cNvPr id="591" name="Picture 11" descr=""/>
          <p:cNvPicPr/>
          <p:nvPr/>
        </p:nvPicPr>
        <p:blipFill>
          <a:blip r:embed="rId3"/>
          <a:stretch/>
        </p:blipFill>
        <p:spPr>
          <a:xfrm>
            <a:off x="228600" y="5445360"/>
            <a:ext cx="553320" cy="726480"/>
          </a:xfrm>
          <a:prstGeom prst="rect">
            <a:avLst/>
          </a:prstGeom>
          <a:noFill/>
          <a:ln w="0">
            <a:noFill/>
          </a:ln>
        </p:spPr>
      </p:pic>
      <p:pic>
        <p:nvPicPr>
          <p:cNvPr id="592" name="Picture 12" descr=""/>
          <p:cNvPicPr/>
          <p:nvPr/>
        </p:nvPicPr>
        <p:blipFill>
          <a:blip r:embed="rId4"/>
          <a:stretch/>
        </p:blipFill>
        <p:spPr>
          <a:xfrm>
            <a:off x="14106240" y="2360880"/>
            <a:ext cx="2743560" cy="2568960"/>
          </a:xfrm>
          <a:prstGeom prst="rect">
            <a:avLst/>
          </a:prstGeom>
          <a:noFill/>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593"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594" name="TextBox 3"/>
          <p:cNvSpPr/>
          <p:nvPr/>
        </p:nvSpPr>
        <p:spPr>
          <a:xfrm>
            <a:off x="1049040" y="663840"/>
            <a:ext cx="15037560" cy="1504080"/>
          </a:xfrm>
          <a:prstGeom prst="rect">
            <a:avLst/>
          </a:prstGeom>
          <a:noFill/>
          <a:ln w="0">
            <a:noFill/>
          </a:ln>
        </p:spPr>
        <p:style>
          <a:lnRef idx="0"/>
          <a:fillRef idx="0"/>
          <a:effectRef idx="0"/>
          <a:fontRef idx="minor"/>
        </p:style>
        <p:txBody>
          <a:bodyPr lIns="0" rIns="0" tIns="0" bIns="0" anchor="t">
            <a:spAutoFit/>
          </a:bodyPr>
          <a:p>
            <a:pPr>
              <a:lnSpc>
                <a:spcPts val="11846"/>
              </a:lnSpc>
              <a:tabLst>
                <a:tab algn="l" pos="0"/>
              </a:tabLst>
            </a:pPr>
            <a:r>
              <a:rPr b="0" lang="en-US" sz="8460" strike="noStrike" u="none">
                <a:solidFill>
                  <a:srgbClr val="011b3d"/>
                </a:solidFill>
                <a:effectLst/>
                <a:uFillTx/>
                <a:latin typeface="Open Sans Extra Bold"/>
                <a:ea typeface="DejaVu Sans"/>
              </a:rPr>
              <a:t>Applications modernes</a:t>
            </a:r>
            <a:endParaRPr b="0" lang="en-US" sz="8460" strike="noStrike" u="none">
              <a:solidFill>
                <a:srgbClr val="000000"/>
              </a:solidFill>
              <a:effectLst/>
              <a:uFillTx/>
              <a:latin typeface="FiraCode Nerd Font Propo"/>
            </a:endParaRPr>
          </a:p>
        </p:txBody>
      </p:sp>
      <p:sp>
        <p:nvSpPr>
          <p:cNvPr id="595" name="TextBox 4"/>
          <p:cNvSpPr/>
          <p:nvPr/>
        </p:nvSpPr>
        <p:spPr>
          <a:xfrm>
            <a:off x="1090080" y="3270240"/>
            <a:ext cx="16229520" cy="2613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Une "application moderne" est une application qui supporte des clients multiples : site web, application mobile, et/ou autre application cliente qui utilise les données et services de l'application à travers son API.</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Ces applications fournissent une API </a:t>
            </a:r>
            <a:r>
              <a:rPr b="0" lang="en-US" sz="2100" strike="noStrike" u="none">
                <a:solidFill>
                  <a:srgbClr val="011b3d"/>
                </a:solidFill>
                <a:effectLst/>
                <a:uFillTx/>
                <a:latin typeface="Montserrat Light Italics"/>
                <a:ea typeface="DejaVu Sans"/>
              </a:rPr>
              <a:t>HTTP(s)</a:t>
            </a:r>
            <a:r>
              <a:rPr b="0" lang="en-US" sz="2100" strike="noStrike" u="none">
                <a:solidFill>
                  <a:srgbClr val="011b3d"/>
                </a:solidFill>
                <a:effectLst/>
                <a:uFillTx/>
                <a:latin typeface="Montserrat Light"/>
                <a:ea typeface="DejaVu Sans"/>
              </a:rPr>
              <a:t> commune à tous leurs clients (et non une API optimisée pour chaque client) qui expose tous les services et fonctionnalités accessibles au client par une interface utilisateur ou une CLI.</a:t>
            </a:r>
            <a:endParaRPr b="0" lang="en-US" sz="2100" strike="noStrike" u="none">
              <a:solidFill>
                <a:srgbClr val="000000"/>
              </a:solidFill>
              <a:effectLst/>
              <a:uFillTx/>
              <a:latin typeface="FiraCode Nerd Font Propo"/>
            </a:endParaRPr>
          </a:p>
          <a:p>
            <a:pPr marL="906840" indent="-906840" algn="just">
              <a:lnSpc>
                <a:spcPts val="2940"/>
              </a:lnSpc>
              <a:tabLst>
                <a:tab algn="l" pos="0"/>
              </a:tabLst>
            </a:pPr>
            <a:r>
              <a:rPr b="0" lang="en-US" sz="2100" strike="noStrike" u="none">
                <a:solidFill>
                  <a:srgbClr val="011b3d"/>
                </a:solidFill>
                <a:effectLst/>
                <a:uFillTx/>
                <a:latin typeface="Montserrat Light"/>
                <a:ea typeface="DejaVu Sans"/>
              </a:rPr>
              <a:t>Les données sont disponibles dans un format générique et consommable (</a:t>
            </a:r>
            <a:r>
              <a:rPr b="0" lang="en-US" sz="2100" strike="noStrike" u="none">
                <a:solidFill>
                  <a:srgbClr val="011b3d"/>
                </a:solidFill>
                <a:effectLst/>
                <a:uFillTx/>
                <a:latin typeface="Montserrat Light Italics"/>
                <a:ea typeface="DejaVu Sans"/>
              </a:rPr>
              <a:t>JSON</a:t>
            </a:r>
            <a:r>
              <a:rPr b="0" lang="en-US" sz="2100" strike="noStrike" u="none">
                <a:solidFill>
                  <a:srgbClr val="011b3d"/>
                </a:solidFill>
                <a:effectLst/>
                <a:uFillTx/>
                <a:latin typeface="Montserrat Light"/>
                <a:ea typeface="DejaVu Sans"/>
              </a:rPr>
              <a:t>, ...) et l'API représente les objets et services de manière claire et organisée (</a:t>
            </a:r>
            <a:r>
              <a:rPr b="0" lang="en-US" sz="2100" strike="noStrike" u="none">
                <a:solidFill>
                  <a:srgbClr val="011b3d"/>
                </a:solidFill>
                <a:effectLst/>
                <a:uFillTx/>
                <a:latin typeface="Montserrat Light Italics"/>
                <a:ea typeface="DejaVu Sans"/>
              </a:rPr>
              <a:t>RESTful</a:t>
            </a:r>
            <a:r>
              <a:rPr b="0" lang="en-US" sz="2100" strike="noStrike" u="none">
                <a:solidFill>
                  <a:srgbClr val="011b3d"/>
                </a:solidFill>
                <a:effectLst/>
                <a:uFillTx/>
                <a:latin typeface="Montserrat Light"/>
                <a:ea typeface="DejaVu Sans"/>
              </a:rPr>
              <a:t>, </a:t>
            </a:r>
            <a:r>
              <a:rPr b="0" lang="en-US" sz="2100" strike="noStrike" u="none">
                <a:solidFill>
                  <a:srgbClr val="011b3d"/>
                </a:solidFill>
                <a:effectLst/>
                <a:uFillTx/>
                <a:latin typeface="Montserrat Light Italics"/>
                <a:ea typeface="DejaVu Sans"/>
              </a:rPr>
              <a:t>GraphQL</a:t>
            </a:r>
            <a:r>
              <a:rPr b="0" lang="en-US" sz="2100" strike="noStrike" u="none">
                <a:solidFill>
                  <a:srgbClr val="011b3d"/>
                </a:solidFill>
                <a:effectLst/>
                <a:uFillTx/>
                <a:latin typeface="Montserrat Light"/>
                <a:ea typeface="DejaVu Sans"/>
              </a:rPr>
              <a:t>, ...)</a:t>
            </a:r>
            <a:endParaRPr b="0" lang="en-US" sz="2100" strike="noStrike" u="none">
              <a:solidFill>
                <a:srgbClr val="000000"/>
              </a:solidFill>
              <a:effectLst/>
              <a:uFillTx/>
              <a:latin typeface="FiraCode Nerd Font Propo"/>
            </a:endParaRPr>
          </a:p>
        </p:txBody>
      </p:sp>
      <p:pic>
        <p:nvPicPr>
          <p:cNvPr id="596" name="Picture 5" descr=""/>
          <p:cNvPicPr/>
          <p:nvPr/>
        </p:nvPicPr>
        <p:blipFill>
          <a:blip r:embed="rId1"/>
          <a:stretch/>
        </p:blipFill>
        <p:spPr>
          <a:xfrm>
            <a:off x="366840" y="3343680"/>
            <a:ext cx="547200" cy="542160"/>
          </a:xfrm>
          <a:prstGeom prst="rect">
            <a:avLst/>
          </a:prstGeom>
          <a:noFill/>
          <a:ln w="0">
            <a:noFill/>
          </a:ln>
        </p:spPr>
      </p:pic>
      <p:pic>
        <p:nvPicPr>
          <p:cNvPr id="597" name="Picture 6" descr=""/>
          <p:cNvPicPr/>
          <p:nvPr/>
        </p:nvPicPr>
        <p:blipFill>
          <a:blip r:embed="rId2"/>
          <a:stretch/>
        </p:blipFill>
        <p:spPr>
          <a:xfrm>
            <a:off x="360720" y="6588360"/>
            <a:ext cx="553320" cy="726480"/>
          </a:xfrm>
          <a:prstGeom prst="rect">
            <a:avLst/>
          </a:prstGeom>
          <a:noFill/>
          <a:ln w="0">
            <a:noFill/>
          </a:ln>
        </p:spPr>
      </p:pic>
      <p:pic>
        <p:nvPicPr>
          <p:cNvPr id="598" name="Picture 7" descr=""/>
          <p:cNvPicPr/>
          <p:nvPr/>
        </p:nvPicPr>
        <p:blipFill>
          <a:blip r:embed="rId3"/>
          <a:stretch/>
        </p:blipFill>
        <p:spPr>
          <a:xfrm>
            <a:off x="228600" y="7772400"/>
            <a:ext cx="553320" cy="726480"/>
          </a:xfrm>
          <a:prstGeom prst="rect">
            <a:avLst/>
          </a:prstGeom>
          <a:noFill/>
          <a:ln w="0">
            <a:noFill/>
          </a:ln>
        </p:spPr>
      </p:pic>
      <p:pic>
        <p:nvPicPr>
          <p:cNvPr id="599" name="Picture 8" descr=""/>
          <p:cNvPicPr/>
          <p:nvPr/>
        </p:nvPicPr>
        <p:blipFill>
          <a:blip r:embed="rId4"/>
          <a:stretch/>
        </p:blipFill>
        <p:spPr>
          <a:xfrm>
            <a:off x="14395680" y="1028880"/>
            <a:ext cx="2862360" cy="1961640"/>
          </a:xfrm>
          <a:prstGeom prst="rect">
            <a:avLst/>
          </a:prstGeom>
          <a:noFill/>
          <a:ln w="0">
            <a:noFill/>
          </a:ln>
        </p:spPr>
      </p:pic>
      <p:sp>
        <p:nvSpPr>
          <p:cNvPr id="600"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01"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
        <p:nvSpPr>
          <p:cNvPr id="602" name="TextBox 11"/>
          <p:cNvSpPr/>
          <p:nvPr/>
        </p:nvSpPr>
        <p:spPr>
          <a:xfrm>
            <a:off x="1049040" y="6533280"/>
            <a:ext cx="16229520" cy="74700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Les application modernes ne font pas d'hypothèse sur le nombre d'utilisateurs qui utilisera les données et services de l'application, elles sont donc conçues pour être hautement réactives aux montées en charge.</a:t>
            </a:r>
            <a:endParaRPr b="0" lang="en-US" sz="2100" strike="noStrike" u="none">
              <a:solidFill>
                <a:srgbClr val="000000"/>
              </a:solidFill>
              <a:effectLst/>
              <a:uFillTx/>
              <a:latin typeface="FiraCode Nerd Font Propo"/>
            </a:endParaRPr>
          </a:p>
        </p:txBody>
      </p:sp>
      <p:sp>
        <p:nvSpPr>
          <p:cNvPr id="603" name="TextBox 12"/>
          <p:cNvSpPr/>
          <p:nvPr/>
        </p:nvSpPr>
        <p:spPr>
          <a:xfrm>
            <a:off x="1069560" y="7811640"/>
            <a:ext cx="16229520" cy="74628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L'utilisation d'une API (unique) permet de limiter l'intégration avec les interfaces utilisateur et de pouvoir faire évoluer ceux-ci rapidement.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604"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605" name="Picture 3" descr=""/>
          <p:cNvPicPr/>
          <p:nvPr/>
        </p:nvPicPr>
        <p:blipFill>
          <a:blip r:embed="rId1"/>
          <a:stretch/>
        </p:blipFill>
        <p:spPr>
          <a:xfrm>
            <a:off x="4806000" y="2113200"/>
            <a:ext cx="12452040" cy="7143840"/>
          </a:xfrm>
          <a:prstGeom prst="rect">
            <a:avLst/>
          </a:prstGeom>
          <a:noFill/>
          <a:ln w="0">
            <a:noFill/>
          </a:ln>
        </p:spPr>
      </p:pic>
      <p:sp>
        <p:nvSpPr>
          <p:cNvPr id="606" name="TextBox 4"/>
          <p:cNvSpPr/>
          <p:nvPr/>
        </p:nvSpPr>
        <p:spPr>
          <a:xfrm>
            <a:off x="1049040" y="663840"/>
            <a:ext cx="15037560" cy="1504080"/>
          </a:xfrm>
          <a:prstGeom prst="rect">
            <a:avLst/>
          </a:prstGeom>
          <a:noFill/>
          <a:ln w="0">
            <a:noFill/>
          </a:ln>
        </p:spPr>
        <p:style>
          <a:lnRef idx="0"/>
          <a:fillRef idx="0"/>
          <a:effectRef idx="0"/>
          <a:fontRef idx="minor"/>
        </p:style>
        <p:txBody>
          <a:bodyPr lIns="0" rIns="0" tIns="0" bIns="0" anchor="t">
            <a:spAutoFit/>
          </a:bodyPr>
          <a:p>
            <a:pPr>
              <a:lnSpc>
                <a:spcPts val="11846"/>
              </a:lnSpc>
              <a:tabLst>
                <a:tab algn="l" pos="0"/>
              </a:tabLst>
            </a:pPr>
            <a:r>
              <a:rPr b="0" lang="en-US" sz="8460" strike="noStrike" u="none">
                <a:solidFill>
                  <a:srgbClr val="011b3d"/>
                </a:solidFill>
                <a:effectLst/>
                <a:uFillTx/>
                <a:latin typeface="Open Sans Extra Bold"/>
                <a:ea typeface="DejaVu Sans"/>
              </a:rPr>
              <a:t>Applications modernes</a:t>
            </a:r>
            <a:endParaRPr b="0" lang="en-US" sz="8460" strike="noStrike" u="none">
              <a:solidFill>
                <a:srgbClr val="000000"/>
              </a:solidFill>
              <a:effectLst/>
              <a:uFillTx/>
              <a:latin typeface="FiraCode Nerd Font Propo"/>
            </a:endParaRPr>
          </a:p>
        </p:txBody>
      </p:sp>
      <p:sp>
        <p:nvSpPr>
          <p:cNvPr id="607"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08"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609"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610" name="Picture 3" descr=""/>
          <p:cNvPicPr/>
          <p:nvPr/>
        </p:nvPicPr>
        <p:blipFill>
          <a:blip r:embed="rId1"/>
          <a:stretch/>
        </p:blipFill>
        <p:spPr>
          <a:xfrm>
            <a:off x="3851280" y="2635920"/>
            <a:ext cx="10584360" cy="5013720"/>
          </a:xfrm>
          <a:prstGeom prst="rect">
            <a:avLst/>
          </a:prstGeom>
          <a:noFill/>
          <a:ln w="0">
            <a:noFill/>
          </a:ln>
        </p:spPr>
      </p:pic>
      <p:sp>
        <p:nvSpPr>
          <p:cNvPr id="611" name="TextBox 4"/>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Applications modernes</a:t>
            </a:r>
            <a:endParaRPr b="0" lang="en-US" sz="9000" strike="noStrike" u="none">
              <a:solidFill>
                <a:srgbClr val="000000"/>
              </a:solidFill>
              <a:effectLst/>
              <a:uFillTx/>
              <a:latin typeface="FiraCode Nerd Font Propo"/>
            </a:endParaRPr>
          </a:p>
        </p:txBody>
      </p:sp>
      <p:sp>
        <p:nvSpPr>
          <p:cNvPr id="612" name="TextBox 5"/>
          <p:cNvSpPr/>
          <p:nvPr/>
        </p:nvSpPr>
        <p:spPr>
          <a:xfrm>
            <a:off x="1049040" y="8116200"/>
            <a:ext cx="16229520" cy="3729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Pour plus d'informations : </a:t>
            </a:r>
            <a:r>
              <a:rPr b="0" lang="en-US" sz="2100" strike="noStrike" u="sng">
                <a:solidFill>
                  <a:srgbClr val="011b3d"/>
                </a:solidFill>
                <a:effectLst/>
                <a:uFillTx/>
                <a:latin typeface="Montserrat Light"/>
                <a:ea typeface="DejaVu Sans"/>
              </a:rPr>
              <a:t>https://www.nginx.com/blog/principles-of-modern-application-development</a:t>
            </a:r>
            <a:endParaRPr b="0" lang="en-US" sz="2100" strike="noStrike" u="none">
              <a:solidFill>
                <a:srgbClr val="000000"/>
              </a:solidFill>
              <a:effectLst/>
              <a:uFillTx/>
              <a:latin typeface="FiraCode Nerd Font Propo"/>
            </a:endParaRPr>
          </a:p>
        </p:txBody>
      </p:sp>
      <p:sp>
        <p:nvSpPr>
          <p:cNvPr id="613"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14"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INFRASTRUCTURE E-BUSINESS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215b"/>
        </a:solidFill>
      </p:bgPr>
    </p:bg>
    <p:spTree>
      <p:nvGrpSpPr>
        <p:cNvPr id="1" name=""/>
        <p:cNvGrpSpPr/>
        <p:nvPr/>
      </p:nvGrpSpPr>
      <p:grpSpPr>
        <a:xfrm>
          <a:off x="0" y="0"/>
          <a:ext cx="0" cy="0"/>
          <a:chOff x="0" y="0"/>
          <a:chExt cx="0" cy="0"/>
        </a:xfrm>
      </p:grpSpPr>
      <p:sp>
        <p:nvSpPr>
          <p:cNvPr id="615" name="TextBox 3"/>
          <p:cNvSpPr/>
          <p:nvPr/>
        </p:nvSpPr>
        <p:spPr>
          <a:xfrm>
            <a:off x="1600200" y="1114560"/>
            <a:ext cx="15427800" cy="4767840"/>
          </a:xfrm>
          <a:prstGeom prst="rect">
            <a:avLst/>
          </a:prstGeom>
          <a:noFill/>
          <a:ln w="0">
            <a:noFill/>
          </a:ln>
        </p:spPr>
        <p:style>
          <a:lnRef idx="0"/>
          <a:fillRef idx="0"/>
          <a:effectRef idx="0"/>
          <a:fontRef idx="minor"/>
        </p:style>
        <p:txBody>
          <a:bodyPr lIns="0" rIns="0" tIns="0" bIns="0" anchor="t">
            <a:spAutoFit/>
          </a:bodyPr>
          <a:p>
            <a:pPr algn="ctr">
              <a:lnSpc>
                <a:spcPts val="12515"/>
              </a:lnSpc>
            </a:pPr>
            <a:r>
              <a:rPr b="0" lang="en-US" sz="11280" spc="558" strike="noStrike" u="none">
                <a:solidFill>
                  <a:srgbClr val="ffbd59"/>
                </a:solidFill>
                <a:effectLst/>
                <a:uFillTx/>
                <a:latin typeface="Gagalin Bold"/>
                <a:ea typeface="DejaVu Sans"/>
              </a:rPr>
              <a:t>PARTIE IV :</a:t>
            </a:r>
            <a:endParaRPr b="0" lang="en-US" sz="11280" strike="noStrike" u="none">
              <a:solidFill>
                <a:srgbClr val="ffffff"/>
              </a:solidFill>
              <a:effectLst/>
              <a:uFillTx/>
              <a:latin typeface="FiraCode Nerd Font Propo"/>
            </a:endParaRPr>
          </a:p>
          <a:p>
            <a:pPr algn="ctr">
              <a:lnSpc>
                <a:spcPts val="12515"/>
              </a:lnSpc>
            </a:pPr>
            <a:r>
              <a:rPr b="0" lang="en-US" sz="11280" spc="558" strike="noStrike" u="none">
                <a:solidFill>
                  <a:srgbClr val="ffbd59"/>
                </a:solidFill>
                <a:effectLst/>
                <a:uFillTx/>
                <a:latin typeface="Gagalin Bold"/>
                <a:ea typeface="DejaVu Sans"/>
              </a:rPr>
              <a:t>APPLICATION WEB ET CLOUD</a:t>
            </a:r>
            <a:endParaRPr b="0" lang="en-US" sz="1128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sp>
        <p:nvSpPr>
          <p:cNvPr id="109" name="AutoShape 2"/>
          <p:cNvSpPr/>
          <p:nvPr/>
        </p:nvSpPr>
        <p:spPr>
          <a:xfrm>
            <a:off x="17722800" y="4357440"/>
            <a:ext cx="8280" cy="2358000"/>
          </a:xfrm>
          <a:prstGeom prst="rect">
            <a:avLst/>
          </a:prstGeom>
          <a:solidFill>
            <a:srgbClr val="2c477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110" name="TextBox 3"/>
          <p:cNvSpPr/>
          <p:nvPr/>
        </p:nvSpPr>
        <p:spPr>
          <a:xfrm>
            <a:off x="772560" y="2971800"/>
            <a:ext cx="16229520" cy="4550400"/>
          </a:xfrm>
          <a:prstGeom prst="rect">
            <a:avLst/>
          </a:prstGeom>
          <a:noFill/>
          <a:ln w="0">
            <a:noFill/>
          </a:ln>
        </p:spPr>
        <p:style>
          <a:lnRef idx="0"/>
          <a:fillRef idx="0"/>
          <a:effectRef idx="0"/>
          <a:fontRef idx="minor"/>
        </p:style>
        <p:txBody>
          <a:bodyPr lIns="0" rIns="0" tIns="0" bIns="0" anchor="t">
            <a:spAutoFit/>
          </a:bodyPr>
          <a:p>
            <a:pPr algn="just">
              <a:lnSpc>
                <a:spcPts val="4479"/>
              </a:lnSpc>
            </a:pPr>
            <a:r>
              <a:rPr b="0" lang="en-US" sz="2800" spc="51" strike="noStrike" u="none">
                <a:solidFill>
                  <a:srgbClr val="2c4777"/>
                </a:solidFill>
                <a:effectLst/>
                <a:uFillTx/>
                <a:latin typeface="Montserrat Light Bold"/>
                <a:ea typeface="DejaVu Sans"/>
              </a:rPr>
              <a:t>Tourne en permanence</a:t>
            </a:r>
            <a:r>
              <a:rPr b="0" lang="en-US" sz="2800" spc="51" strike="noStrike" u="none">
                <a:solidFill>
                  <a:srgbClr val="2c4777"/>
                </a:solidFill>
                <a:effectLst/>
                <a:uFillTx/>
                <a:latin typeface="Montserrat Light"/>
                <a:ea typeface="DejaVu Sans"/>
              </a:rPr>
              <a:t>, attendant des requêtes.</a:t>
            </a:r>
            <a:endParaRPr b="0" lang="en-US" sz="2800" strike="noStrike" u="none">
              <a:solidFill>
                <a:srgbClr val="000000"/>
              </a:solidFill>
              <a:effectLst/>
              <a:uFillTx/>
              <a:latin typeface="FiraCode Nerd Font Propo"/>
            </a:endParaRPr>
          </a:p>
          <a:p>
            <a:pPr algn="just">
              <a:lnSpc>
                <a:spcPts val="4479"/>
              </a:lnSpc>
            </a:pPr>
            <a:endParaRPr b="0" lang="en-US" sz="1800" strike="noStrike" u="none">
              <a:solidFill>
                <a:srgbClr val="000000"/>
              </a:solidFill>
              <a:effectLst/>
              <a:uFillTx/>
              <a:latin typeface="FiraCode Nerd Font Propo"/>
            </a:endParaRPr>
          </a:p>
          <a:p>
            <a:pPr algn="just">
              <a:lnSpc>
                <a:spcPts val="4479"/>
              </a:lnSpc>
            </a:pPr>
            <a:r>
              <a:rPr b="0" lang="en-US" sz="2800" spc="48" strike="noStrike" u="none">
                <a:solidFill>
                  <a:srgbClr val="2c4777"/>
                </a:solidFill>
                <a:effectLst/>
                <a:uFillTx/>
                <a:latin typeface="Montserrat Light"/>
                <a:ea typeface="DejaVu Sans"/>
              </a:rPr>
              <a:t>Peut répondre à </a:t>
            </a:r>
            <a:r>
              <a:rPr b="0" lang="en-US" sz="2800" spc="48" strike="noStrike" u="none">
                <a:solidFill>
                  <a:srgbClr val="2c4777"/>
                </a:solidFill>
                <a:effectLst/>
                <a:uFillTx/>
                <a:latin typeface="Montserrat Light Bold"/>
                <a:ea typeface="DejaVu Sans"/>
              </a:rPr>
              <a:t>plusieurs clients en même temps</a:t>
            </a:r>
            <a:r>
              <a:rPr b="0" lang="en-US" sz="2800" spc="48" strike="noStrike" u="none">
                <a:solidFill>
                  <a:srgbClr val="2c4777"/>
                </a:solidFill>
                <a:effectLst/>
                <a:uFillTx/>
                <a:latin typeface="Montserrat Light"/>
                <a:ea typeface="DejaVu Sans"/>
              </a:rPr>
              <a:t>.</a:t>
            </a:r>
            <a:endParaRPr b="0" lang="en-US" sz="2800" strike="noStrike" u="none">
              <a:solidFill>
                <a:srgbClr val="000000"/>
              </a:solidFill>
              <a:effectLst/>
              <a:uFillTx/>
              <a:latin typeface="FiraCode Nerd Font Propo"/>
            </a:endParaRPr>
          </a:p>
          <a:p>
            <a:pPr algn="just">
              <a:lnSpc>
                <a:spcPts val="4479"/>
              </a:lnSpc>
            </a:pPr>
            <a:endParaRPr b="0" lang="en-US" sz="1800" strike="noStrike" u="none">
              <a:solidFill>
                <a:srgbClr val="000000"/>
              </a:solidFill>
              <a:effectLst/>
              <a:uFillTx/>
              <a:latin typeface="FiraCode Nerd Font Propo"/>
            </a:endParaRPr>
          </a:p>
          <a:p>
            <a:pPr algn="just">
              <a:lnSpc>
                <a:spcPts val="4479"/>
              </a:lnSpc>
            </a:pPr>
            <a:r>
              <a:rPr b="0" lang="en-US" sz="2800" spc="51" strike="noStrike" u="none">
                <a:solidFill>
                  <a:srgbClr val="2c4777"/>
                </a:solidFill>
                <a:effectLst/>
                <a:uFillTx/>
                <a:latin typeface="Montserrat Light"/>
                <a:ea typeface="DejaVu Sans"/>
              </a:rPr>
              <a:t>Nécessite :</a:t>
            </a:r>
            <a:endParaRPr b="0" lang="en-US" sz="2800" strike="noStrike" u="none">
              <a:solidFill>
                <a:srgbClr val="000000"/>
              </a:solidFill>
              <a:effectLst/>
              <a:uFillTx/>
              <a:latin typeface="FiraCode Nerd Font Propo"/>
            </a:endParaRPr>
          </a:p>
          <a:p>
            <a:pPr lvl="1" marL="604440" indent="-302400" algn="just">
              <a:lnSpc>
                <a:spcPts val="4479"/>
              </a:lnSpc>
              <a:buClr>
                <a:srgbClr val="2c4777"/>
              </a:buClr>
              <a:buFont typeface="Arial"/>
              <a:buChar char="•"/>
            </a:pPr>
            <a:r>
              <a:rPr b="0" lang="en-US" sz="2800" spc="51" strike="noStrike" u="none">
                <a:solidFill>
                  <a:srgbClr val="2c4777"/>
                </a:solidFill>
                <a:effectLst/>
                <a:uFillTx/>
                <a:latin typeface="Montserrat Light"/>
                <a:ea typeface="DejaVu Sans"/>
              </a:rPr>
              <a:t>Une machine robuste et rapide, qui fonctionne 24h/24</a:t>
            </a:r>
            <a:endParaRPr b="0" lang="en-US" sz="2800" strike="noStrike" u="none">
              <a:solidFill>
                <a:srgbClr val="000000"/>
              </a:solidFill>
              <a:effectLst/>
              <a:uFillTx/>
              <a:latin typeface="FiraCode Nerd Font Propo"/>
            </a:endParaRPr>
          </a:p>
          <a:p>
            <a:pPr lvl="2" marL="1208880" indent="-402840" algn="just">
              <a:lnSpc>
                <a:spcPts val="4479"/>
              </a:lnSpc>
              <a:buClr>
                <a:srgbClr val="2c4777"/>
              </a:buClr>
              <a:buFont typeface="Arial"/>
              <a:buChar char="⚬"/>
            </a:pPr>
            <a:r>
              <a:rPr b="0" lang="en-US" sz="2800" spc="51" strike="noStrike" u="none">
                <a:solidFill>
                  <a:srgbClr val="2c4777"/>
                </a:solidFill>
                <a:effectLst/>
                <a:uFillTx/>
                <a:latin typeface="Montserrat Light"/>
                <a:ea typeface="DejaVu Sans"/>
              </a:rPr>
              <a:t>alimentation redondante, technologie RAID, stockage et sauvegarde des données</a:t>
            </a:r>
            <a:endParaRPr b="0" lang="en-US" sz="2800" strike="noStrike" u="none">
              <a:solidFill>
                <a:srgbClr val="000000"/>
              </a:solidFill>
              <a:effectLst/>
              <a:uFillTx/>
              <a:latin typeface="FiraCode Nerd Font Propo"/>
            </a:endParaRPr>
          </a:p>
          <a:p>
            <a:pPr lvl="1" marL="604440" indent="-302400" algn="just">
              <a:lnSpc>
                <a:spcPts val="4479"/>
              </a:lnSpc>
              <a:buClr>
                <a:srgbClr val="2c4777"/>
              </a:buClr>
              <a:buFont typeface="Arial"/>
              <a:buChar char="•"/>
            </a:pPr>
            <a:r>
              <a:rPr b="0" lang="en-US" sz="2800" spc="51" strike="noStrike" u="none">
                <a:solidFill>
                  <a:srgbClr val="2c4777"/>
                </a:solidFill>
                <a:effectLst/>
                <a:uFillTx/>
                <a:latin typeface="Montserrat Light"/>
                <a:ea typeface="DejaVu Sans"/>
              </a:rPr>
              <a:t>La présence d’administrateurs systèmes et réseau pour gérer les serveurs.</a:t>
            </a:r>
            <a:endParaRPr b="0" lang="en-US" sz="2800" strike="noStrike" u="none">
              <a:solidFill>
                <a:srgbClr val="000000"/>
              </a:solidFill>
              <a:effectLst/>
              <a:uFillTx/>
              <a:latin typeface="FiraCode Nerd Font Propo"/>
            </a:endParaRPr>
          </a:p>
        </p:txBody>
      </p:sp>
      <p:pic>
        <p:nvPicPr>
          <p:cNvPr id="111" name="Picture 4" descr=""/>
          <p:cNvPicPr/>
          <p:nvPr/>
        </p:nvPicPr>
        <p:blipFill>
          <a:blip r:embed="rId1"/>
          <a:stretch/>
        </p:blipFill>
        <p:spPr>
          <a:xfrm>
            <a:off x="12729600" y="1028880"/>
            <a:ext cx="4528440" cy="3737880"/>
          </a:xfrm>
          <a:prstGeom prst="rect">
            <a:avLst/>
          </a:prstGeom>
          <a:noFill/>
          <a:ln w="0">
            <a:noFill/>
          </a:ln>
        </p:spPr>
      </p:pic>
      <p:sp>
        <p:nvSpPr>
          <p:cNvPr id="112" name="TextBox 5"/>
          <p:cNvSpPr/>
          <p:nvPr/>
        </p:nvSpPr>
        <p:spPr>
          <a:xfrm>
            <a:off x="1028880" y="1068840"/>
            <a:ext cx="15973200" cy="87300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2c4777"/>
                </a:solidFill>
                <a:effectLst/>
                <a:uFillTx/>
                <a:latin typeface="Montserrat Classic Bold"/>
                <a:ea typeface="DejaVu Sans"/>
              </a:rPr>
              <a:t>LE SERVEUR</a:t>
            </a:r>
            <a:endParaRPr b="0" lang="en-US" sz="6190" strike="noStrike" u="none">
              <a:solidFill>
                <a:srgbClr val="000000"/>
              </a:solidFill>
              <a:effectLst/>
              <a:uFillTx/>
              <a:latin typeface="FiraCode Nerd Font Propo"/>
            </a:endParaRPr>
          </a:p>
        </p:txBody>
      </p:sp>
      <p:sp>
        <p:nvSpPr>
          <p:cNvPr id="113"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2c4777"/>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14" name="TextBox 7"/>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2c4777"/>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215b"/>
        </a:solidFill>
      </p:bgPr>
    </p:bg>
    <p:spTree>
      <p:nvGrpSpPr>
        <p:cNvPr id="1" name=""/>
        <p:cNvGrpSpPr/>
        <p:nvPr/>
      </p:nvGrpSpPr>
      <p:grpSpPr>
        <a:xfrm>
          <a:off x="0" y="0"/>
          <a:ext cx="0" cy="0"/>
          <a:chOff x="0" y="0"/>
          <a:chExt cx="0" cy="0"/>
        </a:xfrm>
      </p:grpSpPr>
      <p:sp>
        <p:nvSpPr>
          <p:cNvPr id="616" name="TextBox 3"/>
          <p:cNvSpPr/>
          <p:nvPr/>
        </p:nvSpPr>
        <p:spPr>
          <a:xfrm>
            <a:off x="3382920" y="1095480"/>
            <a:ext cx="13570920" cy="2255400"/>
          </a:xfrm>
          <a:prstGeom prst="rect">
            <a:avLst/>
          </a:prstGeom>
          <a:noFill/>
          <a:ln w="0">
            <a:noFill/>
          </a:ln>
        </p:spPr>
        <p:style>
          <a:lnRef idx="0"/>
          <a:fillRef idx="0"/>
          <a:effectRef idx="0"/>
          <a:fontRef idx="minor"/>
        </p:style>
        <p:txBody>
          <a:bodyPr lIns="0" rIns="0" tIns="0" bIns="0" anchor="t">
            <a:spAutoFit/>
          </a:bodyPr>
          <a:p>
            <a:pPr>
              <a:lnSpc>
                <a:spcPts val="8881"/>
              </a:lnSpc>
            </a:pPr>
            <a:r>
              <a:rPr b="0" lang="en-US" sz="8000" spc="394" strike="noStrike" u="none">
                <a:solidFill>
                  <a:srgbClr val="ffbd59"/>
                </a:solidFill>
                <a:effectLst/>
                <a:uFillTx/>
                <a:latin typeface="Gagalin Bold"/>
                <a:ea typeface="DejaVu Sans"/>
              </a:rPr>
              <a:t>APPLICATION WEB ET CLOUD</a:t>
            </a:r>
            <a:endParaRPr b="0" lang="en-US" sz="8000" strike="noStrike" u="none">
              <a:solidFill>
                <a:srgbClr val="ffffff"/>
              </a:solidFill>
              <a:effectLst/>
              <a:uFillTx/>
              <a:latin typeface="FiraCode Nerd Font Propo"/>
            </a:endParaRPr>
          </a:p>
        </p:txBody>
      </p:sp>
      <p:sp>
        <p:nvSpPr>
          <p:cNvPr id="617" name="TextBox 5"/>
          <p:cNvSpPr/>
          <p:nvPr/>
        </p:nvSpPr>
        <p:spPr>
          <a:xfrm>
            <a:off x="1217160" y="7229520"/>
            <a:ext cx="15241680" cy="1272240"/>
          </a:xfrm>
          <a:prstGeom prst="rect">
            <a:avLst/>
          </a:prstGeom>
          <a:noFill/>
          <a:ln w="0">
            <a:noFill/>
          </a:ln>
        </p:spPr>
        <p:style>
          <a:lnRef idx="0"/>
          <a:fillRef idx="0"/>
          <a:effectRef idx="0"/>
          <a:fontRef idx="minor"/>
        </p:style>
        <p:txBody>
          <a:bodyPr lIns="0" rIns="0" tIns="0" bIns="0" anchor="t">
            <a:spAutoFit/>
          </a:bodyPr>
          <a:p>
            <a:pPr>
              <a:lnSpc>
                <a:spcPts val="5006"/>
              </a:lnSpc>
            </a:pPr>
            <a:r>
              <a:rPr b="0" i="1" lang="en-US" sz="4510" spc="218" strike="noStrike" u="none">
                <a:solidFill>
                  <a:srgbClr val="ffff00"/>
                </a:solidFill>
                <a:effectLst/>
                <a:uFillTx/>
                <a:latin typeface="Glacial Indifference"/>
                <a:ea typeface="DejaVu Sans"/>
              </a:rPr>
              <a:t>Quels sont les composants d'une application Cloud ?</a:t>
            </a:r>
            <a:endParaRPr b="0" lang="en-US" sz="4510" strike="noStrike" u="none">
              <a:solidFill>
                <a:srgbClr val="ffffff"/>
              </a:solidFill>
              <a:effectLst/>
              <a:uFillTx/>
              <a:latin typeface="FiraCode Nerd Font Propo"/>
            </a:endParaRPr>
          </a:p>
          <a:p>
            <a:pPr>
              <a:lnSpc>
                <a:spcPts val="5006"/>
              </a:lnSpc>
            </a:pPr>
            <a:r>
              <a:rPr b="0" i="1" lang="en-US" sz="4510" spc="218" strike="noStrike" u="none">
                <a:solidFill>
                  <a:srgbClr val="ffff00"/>
                </a:solidFill>
                <a:effectLst/>
                <a:uFillTx/>
                <a:latin typeface="Glacial Indifference"/>
                <a:ea typeface="DejaVu Sans"/>
              </a:rPr>
              <a:t>Comment développer une application dans le Cloud ?</a:t>
            </a:r>
            <a:endParaRPr b="0" lang="en-US" sz="451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215b"/>
        </a:solidFill>
      </p:bgPr>
    </p:bg>
    <p:spTree>
      <p:nvGrpSpPr>
        <p:cNvPr id="1" name=""/>
        <p:cNvGrpSpPr/>
        <p:nvPr/>
      </p:nvGrpSpPr>
      <p:grpSpPr>
        <a:xfrm>
          <a:off x="0" y="0"/>
          <a:ext cx="0" cy="0"/>
          <a:chOff x="0" y="0"/>
          <a:chExt cx="0" cy="0"/>
        </a:xfrm>
      </p:grpSpPr>
      <p:sp>
        <p:nvSpPr>
          <p:cNvPr id="618" name="TextBox 3"/>
          <p:cNvSpPr/>
          <p:nvPr/>
        </p:nvSpPr>
        <p:spPr>
          <a:xfrm>
            <a:off x="3296160" y="1249560"/>
            <a:ext cx="13782960" cy="3575160"/>
          </a:xfrm>
          <a:prstGeom prst="rect">
            <a:avLst/>
          </a:prstGeom>
          <a:noFill/>
          <a:ln w="0">
            <a:noFill/>
          </a:ln>
        </p:spPr>
        <p:style>
          <a:lnRef idx="0"/>
          <a:fillRef idx="0"/>
          <a:effectRef idx="0"/>
          <a:fontRef idx="minor"/>
        </p:style>
        <p:txBody>
          <a:bodyPr lIns="0" rIns="0" tIns="0" bIns="0" anchor="t">
            <a:spAutoFit/>
          </a:bodyPr>
          <a:p>
            <a:pPr algn="ctr">
              <a:lnSpc>
                <a:spcPts val="14077"/>
              </a:lnSpc>
            </a:pPr>
            <a:r>
              <a:rPr b="0" lang="en-US" sz="12680" spc="629" strike="noStrike" u="none">
                <a:solidFill>
                  <a:srgbClr val="ffbd59"/>
                </a:solidFill>
                <a:effectLst/>
                <a:uFillTx/>
                <a:latin typeface="Gagalin Bold"/>
                <a:ea typeface="DejaVu Sans"/>
              </a:rPr>
              <a:t>APPLICATION WEB ET CLOUD</a:t>
            </a:r>
            <a:endParaRPr b="0" lang="en-US" sz="12680" strike="noStrike" u="none">
              <a:solidFill>
                <a:srgbClr val="ffffff"/>
              </a:solidFill>
              <a:effectLst/>
              <a:uFillTx/>
              <a:latin typeface="FiraCode Nerd Font Propo"/>
            </a:endParaRPr>
          </a:p>
        </p:txBody>
      </p:sp>
      <p:sp>
        <p:nvSpPr>
          <p:cNvPr id="619" name="TextBox 4"/>
          <p:cNvSpPr/>
          <p:nvPr/>
        </p:nvSpPr>
        <p:spPr>
          <a:xfrm>
            <a:off x="1174320" y="6295320"/>
            <a:ext cx="16084080" cy="2950920"/>
          </a:xfrm>
          <a:prstGeom prst="rect">
            <a:avLst/>
          </a:prstGeom>
          <a:noFill/>
          <a:ln w="0">
            <a:noFill/>
          </a:ln>
        </p:spPr>
        <p:style>
          <a:lnRef idx="0"/>
          <a:fillRef idx="0"/>
          <a:effectRef idx="0"/>
          <a:fontRef idx="minor"/>
        </p:style>
        <p:txBody>
          <a:bodyPr lIns="0" rIns="0" tIns="0" bIns="0" anchor="t" anchorCtr="1">
            <a:spAutoFit/>
          </a:bodyPr>
          <a:p>
            <a:pPr algn="r">
              <a:lnSpc>
                <a:spcPts val="11619"/>
              </a:lnSpc>
            </a:pPr>
            <a:r>
              <a:rPr b="0" lang="en-US" sz="10470" spc="519" strike="noStrike" u="none">
                <a:solidFill>
                  <a:srgbClr val="ffff00"/>
                </a:solidFill>
                <a:effectLst/>
                <a:uFillTx/>
                <a:latin typeface="Gagalin Bold"/>
                <a:ea typeface="DejaVu Sans"/>
              </a:rPr>
              <a:t>4.1</a:t>
            </a:r>
            <a:endParaRPr b="0" lang="en-US" sz="10470" strike="noStrike" u="none">
              <a:solidFill>
                <a:srgbClr val="ffffff"/>
              </a:solidFill>
              <a:effectLst/>
              <a:uFillTx/>
              <a:latin typeface="FiraCode Nerd Font Propo"/>
            </a:endParaRPr>
          </a:p>
          <a:p>
            <a:pPr algn="r">
              <a:lnSpc>
                <a:spcPts val="11619"/>
              </a:lnSpc>
            </a:pPr>
            <a:r>
              <a:rPr b="0" lang="en-US" sz="10470" spc="519" strike="noStrike" u="none">
                <a:solidFill>
                  <a:srgbClr val="ffff00"/>
                </a:solidFill>
                <a:effectLst/>
                <a:uFillTx/>
                <a:latin typeface="Gagalin Bold"/>
                <a:ea typeface="DejaVu Sans"/>
              </a:rPr>
              <a:t>LES COMPOSANTS</a:t>
            </a:r>
            <a:endParaRPr b="0" lang="en-US" sz="1047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620"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21" name="TextBox 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22" name="TextBox 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23" name="TextBox 5"/>
          <p:cNvSpPr/>
          <p:nvPr/>
        </p:nvSpPr>
        <p:spPr>
          <a:xfrm>
            <a:off x="1049040" y="866880"/>
            <a:ext cx="162295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Fonctions du navigateur</a:t>
            </a:r>
            <a:endParaRPr b="0" lang="en-US" sz="9000" strike="noStrike" u="none">
              <a:solidFill>
                <a:srgbClr val="000000"/>
              </a:solidFill>
              <a:effectLst/>
              <a:uFillTx/>
              <a:latin typeface="FiraCode Nerd Font Propo"/>
            </a:endParaRPr>
          </a:p>
        </p:txBody>
      </p:sp>
      <p:sp>
        <p:nvSpPr>
          <p:cNvPr id="624" name="TextBox 6"/>
          <p:cNvSpPr/>
          <p:nvPr/>
        </p:nvSpPr>
        <p:spPr>
          <a:xfrm>
            <a:off x="1028880" y="3237840"/>
            <a:ext cx="1482624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Un navigateur web doit être capable, au minimum, d'afficher le texte d'une page web.</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navigateurs couramment utilisés sont cependant capables de beaucoup plus : utiliser une typographie élaborée, décoder et afficher des images depuis de nombreux formats, jouer de la musique et des animations, interagir avec les actions de l'utilisateur (clavier, souris, microphone, caméra, ...).</a:t>
            </a:r>
            <a:endParaRPr b="0" lang="en-US" sz="2100" strike="noStrike" u="none">
              <a:solidFill>
                <a:srgbClr val="000000"/>
              </a:solidFill>
              <a:effectLst/>
              <a:uFillTx/>
              <a:latin typeface="FiraCode Nerd Font Propo"/>
            </a:endParaRPr>
          </a:p>
        </p:txBody>
      </p:sp>
      <p:sp>
        <p:nvSpPr>
          <p:cNvPr id="625" name="TextBox 7"/>
          <p:cNvSpPr/>
          <p:nvPr/>
        </p:nvSpPr>
        <p:spPr>
          <a:xfrm>
            <a:off x="2307240" y="5617440"/>
            <a:ext cx="14951160" cy="2240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Pour afficher une page web, le navigateur génère une représentation du code </a:t>
            </a:r>
            <a:r>
              <a:rPr b="0" lang="en-US" sz="2100" strike="noStrike" u="none">
                <a:solidFill>
                  <a:srgbClr val="011b3d"/>
                </a:solidFill>
                <a:effectLst/>
                <a:uFillTx/>
                <a:latin typeface="Montserrat Light Bold Italics"/>
                <a:ea typeface="DejaVu Sans"/>
              </a:rPr>
              <a:t>HTML</a:t>
            </a:r>
            <a:r>
              <a:rPr b="0" lang="en-US" sz="2100" strike="noStrike" u="none">
                <a:solidFill>
                  <a:srgbClr val="011b3d"/>
                </a:solidFill>
                <a:effectLst/>
                <a:uFillTx/>
                <a:latin typeface="Montserrat Light Italics"/>
                <a:ea typeface="DejaVu Sans"/>
              </a:rPr>
              <a:t> : le </a:t>
            </a:r>
            <a:r>
              <a:rPr b="0" lang="en-US" sz="2100" strike="noStrike" u="none">
                <a:solidFill>
                  <a:srgbClr val="011b3d"/>
                </a:solidFill>
                <a:effectLst/>
                <a:uFillTx/>
                <a:latin typeface="Montserrat Light Bold Italics"/>
                <a:ea typeface="DejaVu Sans"/>
              </a:rPr>
              <a:t>Domain Object Model</a:t>
            </a:r>
            <a:r>
              <a:rPr b="0" lang="en-US" sz="2100" strike="noStrike" u="none">
                <a:solidFill>
                  <a:srgbClr val="011b3d"/>
                </a:solidFill>
                <a:effectLst/>
                <a:uFillTx/>
                <a:latin typeface="Montserrat Light Italics"/>
                <a:ea typeface="DejaVu Sans"/>
              </a:rPr>
              <a: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Ce modèle est affiché à l'écran grâce à l'utilisation de feuilles de style </a:t>
            </a:r>
            <a:r>
              <a:rPr b="0" lang="en-US" sz="2100" strike="noStrike" u="none">
                <a:solidFill>
                  <a:srgbClr val="011b3d"/>
                </a:solidFill>
                <a:effectLst/>
                <a:uFillTx/>
                <a:latin typeface="Montserrat Light Bold Italics"/>
                <a:ea typeface="DejaVu Sans"/>
              </a:rPr>
              <a:t>CSS</a:t>
            </a:r>
            <a:r>
              <a:rPr b="0" lang="en-US" sz="2100" strike="noStrike" u="none">
                <a:solidFill>
                  <a:srgbClr val="011b3d"/>
                </a:solidFill>
                <a:effectLst/>
                <a:uFillTx/>
                <a:latin typeface="Montserrat Light Italics"/>
                <a:ea typeface="DejaVu Sans"/>
              </a:rPr>
              <a:t> qui définissent comment représenter les différents éléments de l'interface DOM de manière unifiée.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Un script peut être adjoint au document pour réaliser un ensemble de tâches simples (vérification des champs d'un formulaire, ...) ou complexes (générer des éléments du DOM, ...). Ces scripts sont très majoritairement codés en </a:t>
            </a:r>
            <a:r>
              <a:rPr b="0" lang="en-US" sz="2100" strike="noStrike" u="none">
                <a:solidFill>
                  <a:srgbClr val="011b3d"/>
                </a:solidFill>
                <a:effectLst/>
                <a:uFillTx/>
                <a:latin typeface="Montserrat Light Bold Italics"/>
                <a:ea typeface="DejaVu Sans"/>
              </a:rPr>
              <a:t>JavaScript</a:t>
            </a:r>
            <a:r>
              <a:rPr b="0" lang="en-US" sz="2100" strike="noStrike" u="none">
                <a:solidFill>
                  <a:srgbClr val="011b3d"/>
                </a:solidFill>
                <a:effectLst/>
                <a:uFillTx/>
                <a:latin typeface="Montserrat Light Italics"/>
                <a:ea typeface="DejaVu Sans"/>
              </a:rPr>
              <a:t>, les autres langages du navigateur étant en cours de disparition : Flash, applet Java,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f1e6"/>
        </a:solidFill>
      </p:bgPr>
    </p:bg>
    <p:spTree>
      <p:nvGrpSpPr>
        <p:cNvPr id="1" name=""/>
        <p:cNvGrpSpPr/>
        <p:nvPr/>
      </p:nvGrpSpPr>
      <p:grpSpPr>
        <a:xfrm>
          <a:off x="0" y="0"/>
          <a:ext cx="0" cy="0"/>
          <a:chOff x="0" y="0"/>
          <a:chExt cx="0" cy="0"/>
        </a:xfrm>
      </p:grpSpPr>
      <p:sp>
        <p:nvSpPr>
          <p:cNvPr id="626"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27" name="TextBox 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28" name="TextBox 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29" name="TextBox 5"/>
          <p:cNvSpPr/>
          <p:nvPr/>
        </p:nvSpPr>
        <p:spPr>
          <a:xfrm>
            <a:off x="1028880" y="533880"/>
            <a:ext cx="1545444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Fonctions du navigateur</a:t>
            </a:r>
            <a:endParaRPr b="0" lang="en-US" sz="9000" strike="noStrike" u="none">
              <a:solidFill>
                <a:srgbClr val="000000"/>
              </a:solidFill>
              <a:effectLst/>
              <a:uFillTx/>
              <a:latin typeface="FiraCode Nerd Font Propo"/>
            </a:endParaRPr>
          </a:p>
        </p:txBody>
      </p:sp>
      <p:pic>
        <p:nvPicPr>
          <p:cNvPr id="630" name="Picture 6" descr=""/>
          <p:cNvPicPr/>
          <p:nvPr/>
        </p:nvPicPr>
        <p:blipFill>
          <a:blip r:embed="rId1"/>
          <a:stretch/>
        </p:blipFill>
        <p:spPr>
          <a:xfrm>
            <a:off x="228600" y="8188560"/>
            <a:ext cx="553320" cy="726480"/>
          </a:xfrm>
          <a:prstGeom prst="rect">
            <a:avLst/>
          </a:prstGeom>
          <a:noFill/>
          <a:ln w="0">
            <a:noFill/>
          </a:ln>
        </p:spPr>
      </p:pic>
      <p:sp>
        <p:nvSpPr>
          <p:cNvPr id="631" name="TextBox 7"/>
          <p:cNvSpPr/>
          <p:nvPr/>
        </p:nvSpPr>
        <p:spPr>
          <a:xfrm>
            <a:off x="1028880" y="2430000"/>
            <a:ext cx="14247360" cy="112032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La plupart des frameworks frontend récents utilisent des documents HTML minimalistes permettant surtout de charger la librairie du framework et les feuilles de style CSS. L'intégralité du document est ensuite généré dynamiquement par accès au DOM : cela permet beaucoup plus de modularité.</a:t>
            </a:r>
            <a:endParaRPr b="0" lang="en-US" sz="2100" strike="noStrike" u="none">
              <a:solidFill>
                <a:srgbClr val="000000"/>
              </a:solidFill>
              <a:effectLst/>
              <a:uFillTx/>
              <a:latin typeface="FiraCode Nerd Font Propo"/>
            </a:endParaRPr>
          </a:p>
        </p:txBody>
      </p:sp>
      <p:pic>
        <p:nvPicPr>
          <p:cNvPr id="632" name="Picture 8" descr=""/>
          <p:cNvPicPr/>
          <p:nvPr/>
        </p:nvPicPr>
        <p:blipFill>
          <a:blip r:embed="rId2"/>
          <a:stretch/>
        </p:blipFill>
        <p:spPr>
          <a:xfrm>
            <a:off x="360720" y="2473560"/>
            <a:ext cx="553320" cy="726480"/>
          </a:xfrm>
          <a:prstGeom prst="rect">
            <a:avLst/>
          </a:prstGeom>
          <a:noFill/>
          <a:ln w="0">
            <a:noFill/>
          </a:ln>
        </p:spPr>
      </p:pic>
      <p:sp>
        <p:nvSpPr>
          <p:cNvPr id="633" name="TextBox 9"/>
          <p:cNvSpPr/>
          <p:nvPr/>
        </p:nvSpPr>
        <p:spPr>
          <a:xfrm>
            <a:off x="1028880" y="8101800"/>
            <a:ext cx="16229520" cy="7473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Au-delà de la pure navigation Web, un navigateur offre souvent également tout un panel de fonctionnalités liées à l'Internet : client FTP,  décodeur de PDF, gestion des impressions, enregistrement des mots de passe, transmission sécurisée en HTTPS, ...</a:t>
            </a:r>
            <a:endParaRPr b="0" lang="en-US" sz="2100" strike="noStrike" u="none">
              <a:solidFill>
                <a:srgbClr val="000000"/>
              </a:solidFill>
              <a:effectLst/>
              <a:uFillTx/>
              <a:latin typeface="FiraCode Nerd Font Propo"/>
            </a:endParaRPr>
          </a:p>
        </p:txBody>
      </p:sp>
      <p:sp>
        <p:nvSpPr>
          <p:cNvPr id="634" name="TextBox 10"/>
          <p:cNvSpPr/>
          <p:nvPr/>
        </p:nvSpPr>
        <p:spPr>
          <a:xfrm>
            <a:off x="3341880" y="4744440"/>
            <a:ext cx="13916160" cy="1866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Les navigateurs récents génèrent en fait des modèles bien plus complexes qu'un simple DOM : Shadow DOM (souvent disponibles), Web Components (en cours de normalisation), ... Ces nouvelles fonctionnalités sont utilisées (ou simulées par des polyfill) par les frameworks modernes (Angular, React, ...), permettant une réutilisation poussée du code et une forte optimisation des données à télécharger.</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Italics"/>
                <a:ea typeface="DejaVu Sans"/>
              </a:rPr>
              <a:t>Pour plus d'informations : </a:t>
            </a:r>
            <a:r>
              <a:rPr b="0" lang="en-US" sz="2100" strike="noStrike" u="none">
                <a:solidFill>
                  <a:srgbClr val="011b3d"/>
                </a:solidFill>
                <a:effectLst/>
                <a:uFillTx/>
                <a:latin typeface="Montserrat Light"/>
                <a:ea typeface="DejaVu Sans"/>
              </a:rPr>
              <a:t>https://speakerdeck.com/notwaldorf/how-to-train-your-dragon-web-standard</a:t>
            </a:r>
            <a:endParaRPr b="0" lang="en-US" sz="2100" strike="noStrike" u="none">
              <a:solidFill>
                <a:srgbClr val="000000"/>
              </a:solidFill>
              <a:effectLst/>
              <a:uFillTx/>
              <a:latin typeface="FiraCode Nerd Font Propo"/>
            </a:endParaRPr>
          </a:p>
        </p:txBody>
      </p:sp>
      <p:pic>
        <p:nvPicPr>
          <p:cNvPr id="635" name="Picture 11" descr=""/>
          <p:cNvPicPr/>
          <p:nvPr/>
        </p:nvPicPr>
        <p:blipFill>
          <a:blip r:embed="rId3"/>
          <a:stretch/>
        </p:blipFill>
        <p:spPr>
          <a:xfrm>
            <a:off x="2449080" y="4809240"/>
            <a:ext cx="553320" cy="726480"/>
          </a:xfrm>
          <a:prstGeom prst="rect">
            <a:avLst/>
          </a:prstGeom>
          <a:noFill/>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636"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37" name="TextBox 3"/>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Navigation mobile</a:t>
            </a:r>
            <a:endParaRPr b="0" lang="en-US" sz="9000" strike="noStrike" u="none">
              <a:solidFill>
                <a:srgbClr val="000000"/>
              </a:solidFill>
              <a:effectLst/>
              <a:uFillTx/>
              <a:latin typeface="FiraCode Nerd Font Propo"/>
            </a:endParaRPr>
          </a:p>
        </p:txBody>
      </p:sp>
      <p:sp>
        <p:nvSpPr>
          <p:cNvPr id="638" name="TextBox 4"/>
          <p:cNvSpPr/>
          <p:nvPr/>
        </p:nvSpPr>
        <p:spPr>
          <a:xfrm>
            <a:off x="1049040" y="4659120"/>
            <a:ext cx="1064880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Choisir le bon menu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L'espace sur un écran de smartphone ou tablette est réduit, on choisira un menu discret mais visible.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 menu "hamburger" (comme dans l'application Uber) est le plus populaire.</a:t>
            </a:r>
            <a:endParaRPr b="0" lang="en-US" sz="2100" strike="noStrike" u="none">
              <a:solidFill>
                <a:srgbClr val="000000"/>
              </a:solidFill>
              <a:effectLst/>
              <a:uFillTx/>
              <a:latin typeface="FiraCode Nerd Font Propo"/>
            </a:endParaRPr>
          </a:p>
        </p:txBody>
      </p:sp>
      <p:pic>
        <p:nvPicPr>
          <p:cNvPr id="639" name="Picture 5" descr=""/>
          <p:cNvPicPr/>
          <p:nvPr/>
        </p:nvPicPr>
        <p:blipFill>
          <a:blip r:embed="rId1"/>
          <a:stretch/>
        </p:blipFill>
        <p:spPr>
          <a:xfrm>
            <a:off x="12627360" y="1028880"/>
            <a:ext cx="4631040" cy="8228520"/>
          </a:xfrm>
          <a:prstGeom prst="rect">
            <a:avLst/>
          </a:prstGeom>
          <a:noFill/>
          <a:ln w="0">
            <a:noFill/>
          </a:ln>
        </p:spPr>
      </p:pic>
      <p:sp>
        <p:nvSpPr>
          <p:cNvPr id="640"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41"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42" name="TextBox 8"/>
          <p:cNvSpPr/>
          <p:nvPr/>
        </p:nvSpPr>
        <p:spPr>
          <a:xfrm>
            <a:off x="1049040" y="3183120"/>
            <a:ext cx="1622952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La navigation mobile possède quelques caractéristiques propres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ddd9"/>
        </a:solidFill>
      </p:bgPr>
    </p:bg>
    <p:spTree>
      <p:nvGrpSpPr>
        <p:cNvPr id="1" name=""/>
        <p:cNvGrpSpPr/>
        <p:nvPr/>
      </p:nvGrpSpPr>
      <p:grpSpPr>
        <a:xfrm>
          <a:off x="0" y="0"/>
          <a:ext cx="0" cy="0"/>
          <a:chOff x="0" y="0"/>
          <a:chExt cx="0" cy="0"/>
        </a:xfrm>
      </p:grpSpPr>
      <p:sp>
        <p:nvSpPr>
          <p:cNvPr id="643"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44" name="TextBox 3"/>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Navigation mobile</a:t>
            </a:r>
            <a:endParaRPr b="0" lang="en-US" sz="9000" strike="noStrike" u="none">
              <a:solidFill>
                <a:srgbClr val="000000"/>
              </a:solidFill>
              <a:effectLst/>
              <a:uFillTx/>
              <a:latin typeface="FiraCode Nerd Font Propo"/>
            </a:endParaRPr>
          </a:p>
        </p:txBody>
      </p:sp>
      <p:sp>
        <p:nvSpPr>
          <p:cNvPr id="645" name="TextBox 4"/>
          <p:cNvSpPr/>
          <p:nvPr/>
        </p:nvSpPr>
        <p:spPr>
          <a:xfrm>
            <a:off x="1049040" y="4659120"/>
            <a:ext cx="1064880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Bien mettre en évidence les onglets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Une simple icône ne suffit souvent pas pour décrire une fonctionnalité</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Mettre en évidence l'onglet courant (couleur différente,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Hiérarchiser les onglets (gauche à droite, ou inversement suivant la langue)</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p:txBody>
      </p:sp>
      <p:pic>
        <p:nvPicPr>
          <p:cNvPr id="646" name="Picture 5" descr=""/>
          <p:cNvPicPr/>
          <p:nvPr/>
        </p:nvPicPr>
        <p:blipFill>
          <a:blip r:embed="rId1"/>
          <a:stretch/>
        </p:blipFill>
        <p:spPr>
          <a:xfrm>
            <a:off x="12463920" y="1028880"/>
            <a:ext cx="4814640" cy="8555040"/>
          </a:xfrm>
          <a:prstGeom prst="rect">
            <a:avLst/>
          </a:prstGeom>
          <a:noFill/>
          <a:ln w="0">
            <a:noFill/>
          </a:ln>
        </p:spPr>
      </p:pic>
      <p:sp>
        <p:nvSpPr>
          <p:cNvPr id="647"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48"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49" name="TextBox 8"/>
          <p:cNvSpPr/>
          <p:nvPr/>
        </p:nvSpPr>
        <p:spPr>
          <a:xfrm>
            <a:off x="1049040" y="3183120"/>
            <a:ext cx="1622952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La navigation mobile possède quelques caractéristiques propres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650"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51" name="TextBox 3"/>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Navigation mobile</a:t>
            </a:r>
            <a:endParaRPr b="0" lang="en-US" sz="9000" strike="noStrike" u="none">
              <a:solidFill>
                <a:srgbClr val="000000"/>
              </a:solidFill>
              <a:effectLst/>
              <a:uFillTx/>
              <a:latin typeface="FiraCode Nerd Font Propo"/>
            </a:endParaRPr>
          </a:p>
        </p:txBody>
      </p:sp>
      <p:sp>
        <p:nvSpPr>
          <p:cNvPr id="652" name="TextBox 4"/>
          <p:cNvSpPr/>
          <p:nvPr/>
        </p:nvSpPr>
        <p:spPr>
          <a:xfrm>
            <a:off x="1049040" y="4659120"/>
            <a:ext cx="10648800" cy="26128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Bien utiliser les bouttons d'action flottants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 sont des boutons (souvent ronds) qui semblent flotter au-dessus de l'interface d'une application mobile.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C'est un moyen efficace de guider l'utilisateur vers l'action principale, en économisant de l'espace.</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Il peut cependant masquer du contenu, distraire l'utilisateur ou être difficile à comprendre.</a:t>
            </a:r>
            <a:endParaRPr b="0" lang="en-US" sz="2100" strike="noStrike" u="none">
              <a:solidFill>
                <a:srgbClr val="000000"/>
              </a:solidFill>
              <a:effectLst/>
              <a:uFillTx/>
              <a:latin typeface="FiraCode Nerd Font Propo"/>
            </a:endParaRPr>
          </a:p>
        </p:txBody>
      </p:sp>
      <p:pic>
        <p:nvPicPr>
          <p:cNvPr id="653" name="Picture 5" descr=""/>
          <p:cNvPicPr/>
          <p:nvPr/>
        </p:nvPicPr>
        <p:blipFill>
          <a:blip r:embed="rId1"/>
          <a:stretch/>
        </p:blipFill>
        <p:spPr>
          <a:xfrm>
            <a:off x="589320" y="7954920"/>
            <a:ext cx="553320" cy="726480"/>
          </a:xfrm>
          <a:prstGeom prst="rect">
            <a:avLst/>
          </a:prstGeom>
          <a:noFill/>
          <a:ln w="0">
            <a:noFill/>
          </a:ln>
        </p:spPr>
      </p:pic>
      <p:pic>
        <p:nvPicPr>
          <p:cNvPr id="654" name="Picture 6" descr=""/>
          <p:cNvPicPr/>
          <p:nvPr/>
        </p:nvPicPr>
        <p:blipFill>
          <a:blip r:embed="rId2"/>
          <a:stretch/>
        </p:blipFill>
        <p:spPr>
          <a:xfrm>
            <a:off x="12647520" y="1028880"/>
            <a:ext cx="4631040" cy="8228520"/>
          </a:xfrm>
          <a:prstGeom prst="rect">
            <a:avLst/>
          </a:prstGeom>
          <a:noFill/>
          <a:ln w="0">
            <a:noFill/>
          </a:ln>
        </p:spPr>
      </p:pic>
      <p:sp>
        <p:nvSpPr>
          <p:cNvPr id="655"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56"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57" name="TextBox 9"/>
          <p:cNvSpPr/>
          <p:nvPr/>
        </p:nvSpPr>
        <p:spPr>
          <a:xfrm>
            <a:off x="1049040" y="3183120"/>
            <a:ext cx="1622952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La navigation mobile possède quelques caractéristiques propres :</a:t>
            </a:r>
            <a:endParaRPr b="0" lang="en-US" sz="2100" strike="noStrike" u="none">
              <a:solidFill>
                <a:srgbClr val="000000"/>
              </a:solidFill>
              <a:effectLst/>
              <a:uFillTx/>
              <a:latin typeface="FiraCode Nerd Font Propo"/>
            </a:endParaRPr>
          </a:p>
        </p:txBody>
      </p:sp>
      <p:sp>
        <p:nvSpPr>
          <p:cNvPr id="658" name="TextBox 10"/>
          <p:cNvSpPr/>
          <p:nvPr/>
        </p:nvSpPr>
        <p:spPr>
          <a:xfrm>
            <a:off x="1371600" y="7935120"/>
            <a:ext cx="1064880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Pour faciliter l'expérience utilisateur, on associe toujours un boutton flottant à une action positive : créer, rechercher, ...</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sp>
        <p:nvSpPr>
          <p:cNvPr id="659"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660" name="Picture 3" descr=""/>
          <p:cNvPicPr/>
          <p:nvPr/>
        </p:nvPicPr>
        <p:blipFill>
          <a:blip r:embed="rId1"/>
          <a:stretch/>
        </p:blipFill>
        <p:spPr>
          <a:xfrm>
            <a:off x="817920" y="8458200"/>
            <a:ext cx="553320" cy="726480"/>
          </a:xfrm>
          <a:prstGeom prst="rect">
            <a:avLst/>
          </a:prstGeom>
          <a:noFill/>
          <a:ln w="0">
            <a:noFill/>
          </a:ln>
        </p:spPr>
      </p:pic>
      <p:pic>
        <p:nvPicPr>
          <p:cNvPr id="661" name="Picture 4" descr=""/>
          <p:cNvPicPr/>
          <p:nvPr/>
        </p:nvPicPr>
        <p:blipFill>
          <a:blip r:embed="rId2"/>
          <a:stretch/>
        </p:blipFill>
        <p:spPr>
          <a:xfrm>
            <a:off x="7958520" y="2364840"/>
            <a:ext cx="9447480" cy="5589360"/>
          </a:xfrm>
          <a:prstGeom prst="rect">
            <a:avLst/>
          </a:prstGeom>
          <a:noFill/>
          <a:ln w="0">
            <a:noFill/>
          </a:ln>
        </p:spPr>
      </p:pic>
      <p:sp>
        <p:nvSpPr>
          <p:cNvPr id="662" name="TextBox 5"/>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Navigation mobile</a:t>
            </a:r>
            <a:endParaRPr b="0" lang="en-US" sz="9000" strike="noStrike" u="none">
              <a:solidFill>
                <a:srgbClr val="000000"/>
              </a:solidFill>
              <a:effectLst/>
              <a:uFillTx/>
              <a:latin typeface="FiraCode Nerd Font Propo"/>
            </a:endParaRPr>
          </a:p>
        </p:txBody>
      </p:sp>
      <p:sp>
        <p:nvSpPr>
          <p:cNvPr id="663" name="TextBox 6"/>
          <p:cNvSpPr/>
          <p:nvPr/>
        </p:nvSpPr>
        <p:spPr>
          <a:xfrm>
            <a:off x="1049040" y="4659120"/>
            <a:ext cx="656244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Penser à la navigation en plein écran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Ce design se distingue par sa simplicité et son efficacité (sauf si l’utilisateur effectue des allers et retours).</a:t>
            </a:r>
            <a:endParaRPr b="0" lang="en-US" sz="2100" strike="noStrike" u="none">
              <a:solidFill>
                <a:srgbClr val="000000"/>
              </a:solidFill>
              <a:effectLst/>
              <a:uFillTx/>
              <a:latin typeface="FiraCode Nerd Font Propo"/>
            </a:endParaRPr>
          </a:p>
        </p:txBody>
      </p:sp>
      <p:sp>
        <p:nvSpPr>
          <p:cNvPr id="664"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65"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66" name="TextBox 9"/>
          <p:cNvSpPr/>
          <p:nvPr/>
        </p:nvSpPr>
        <p:spPr>
          <a:xfrm>
            <a:off x="1600200" y="8397360"/>
            <a:ext cx="1064880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Il peut être judicieux de l’utiliser en complément d’un menu hamburger pour y placer les informations secondaires</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e696"/>
        </a:solidFill>
      </p:bgPr>
    </p:bg>
    <p:spTree>
      <p:nvGrpSpPr>
        <p:cNvPr id="1" name=""/>
        <p:cNvGrpSpPr/>
        <p:nvPr/>
      </p:nvGrpSpPr>
      <p:grpSpPr>
        <a:xfrm>
          <a:off x="0" y="0"/>
          <a:ext cx="0" cy="0"/>
          <a:chOff x="0" y="0"/>
          <a:chExt cx="0" cy="0"/>
        </a:xfrm>
      </p:grpSpPr>
      <p:sp>
        <p:nvSpPr>
          <p:cNvPr id="667"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68" name="TextBox 3"/>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Navigation mobile</a:t>
            </a:r>
            <a:endParaRPr b="0" lang="en-US" sz="9000" strike="noStrike" u="none">
              <a:solidFill>
                <a:srgbClr val="000000"/>
              </a:solidFill>
              <a:effectLst/>
              <a:uFillTx/>
              <a:latin typeface="FiraCode Nerd Font Propo"/>
            </a:endParaRPr>
          </a:p>
        </p:txBody>
      </p:sp>
      <p:pic>
        <p:nvPicPr>
          <p:cNvPr id="669" name="Picture 4" descr=""/>
          <p:cNvPicPr/>
          <p:nvPr/>
        </p:nvPicPr>
        <p:blipFill>
          <a:blip r:embed="rId1"/>
          <a:stretch/>
        </p:blipFill>
        <p:spPr>
          <a:xfrm>
            <a:off x="12627360" y="1028880"/>
            <a:ext cx="4631040" cy="8228520"/>
          </a:xfrm>
          <a:prstGeom prst="rect">
            <a:avLst/>
          </a:prstGeom>
          <a:noFill/>
          <a:ln w="0">
            <a:noFill/>
          </a:ln>
        </p:spPr>
      </p:pic>
      <p:sp>
        <p:nvSpPr>
          <p:cNvPr id="670" name="TextBox 5"/>
          <p:cNvSpPr/>
          <p:nvPr/>
        </p:nvSpPr>
        <p:spPr>
          <a:xfrm>
            <a:off x="1049040" y="4659120"/>
            <a:ext cx="1002852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Bold"/>
                <a:ea typeface="DejaVu Sans"/>
              </a:rPr>
              <a:t>Exploiter les possibilités du tactile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Si appuyer sur des boutons et faire défiler des écrans sont des interactions classiques, d'autres gestes basiques comme le "swipe" ou le zoom à 2 doigts sont souvent ignorés.</a:t>
            </a:r>
            <a:endParaRPr b="0" lang="en-US" sz="2100" strike="noStrike" u="none">
              <a:solidFill>
                <a:srgbClr val="000000"/>
              </a:solidFill>
              <a:effectLst/>
              <a:uFillTx/>
              <a:latin typeface="FiraCode Nerd Font Propo"/>
            </a:endParaRPr>
          </a:p>
        </p:txBody>
      </p:sp>
      <p:sp>
        <p:nvSpPr>
          <p:cNvPr id="671"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72"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
        <p:nvSpPr>
          <p:cNvPr id="673" name="TextBox 8"/>
          <p:cNvSpPr/>
          <p:nvPr/>
        </p:nvSpPr>
        <p:spPr>
          <a:xfrm>
            <a:off x="1049040" y="3183120"/>
            <a:ext cx="1622952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La navigation mobile possède quelques caractéristiques propres :</a:t>
            </a:r>
            <a:endParaRPr b="0" lang="en-US" sz="2100" strike="noStrike" u="none">
              <a:solidFill>
                <a:srgbClr val="000000"/>
              </a:solidFill>
              <a:effectLst/>
              <a:uFillTx/>
              <a:latin typeface="FiraCode Nerd Font Propo"/>
            </a:endParaRPr>
          </a:p>
        </p:txBody>
      </p:sp>
      <p:pic>
        <p:nvPicPr>
          <p:cNvPr id="674" name="Picture 9" descr=""/>
          <p:cNvPicPr/>
          <p:nvPr/>
        </p:nvPicPr>
        <p:blipFill>
          <a:blip r:embed="rId2"/>
          <a:stretch/>
        </p:blipFill>
        <p:spPr>
          <a:xfrm>
            <a:off x="589320" y="8154000"/>
            <a:ext cx="553320" cy="726480"/>
          </a:xfrm>
          <a:prstGeom prst="rect">
            <a:avLst/>
          </a:prstGeom>
          <a:noFill/>
          <a:ln w="0">
            <a:noFill/>
          </a:ln>
        </p:spPr>
      </p:pic>
      <p:sp>
        <p:nvSpPr>
          <p:cNvPr id="675" name="TextBox 10"/>
          <p:cNvSpPr/>
          <p:nvPr/>
        </p:nvSpPr>
        <p:spPr>
          <a:xfrm>
            <a:off x="1238040" y="8116200"/>
            <a:ext cx="10648800" cy="7473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Les interactions tactiles sont rarement considérées comme une interface utilisateur fiable : il est courant de prévoir une alternative à l'action sans gestuelle.</a:t>
            </a:r>
            <a:endParaRPr b="0" lang="en-US" sz="2100" strike="noStrike" u="none">
              <a:solidFill>
                <a:srgbClr val="000000"/>
              </a:solidFill>
              <a:effectLst/>
              <a:uFillTx/>
              <a:latin typeface="FiraCode Nerd Font Propo"/>
            </a:endParaRPr>
          </a:p>
        </p:txBody>
      </p:sp>
      <p:pic>
        <p:nvPicPr>
          <p:cNvPr id="676" name="Picture 11" descr=""/>
          <p:cNvPicPr/>
          <p:nvPr/>
        </p:nvPicPr>
        <p:blipFill>
          <a:blip r:embed="rId3"/>
          <a:stretch/>
        </p:blipFill>
        <p:spPr>
          <a:xfrm>
            <a:off x="685800" y="6568200"/>
            <a:ext cx="553320" cy="726480"/>
          </a:xfrm>
          <a:prstGeom prst="rect">
            <a:avLst/>
          </a:prstGeom>
          <a:noFill/>
          <a:ln w="0">
            <a:noFill/>
          </a:ln>
        </p:spPr>
      </p:pic>
      <p:sp>
        <p:nvSpPr>
          <p:cNvPr id="677" name="TextBox 12"/>
          <p:cNvSpPr/>
          <p:nvPr/>
        </p:nvSpPr>
        <p:spPr>
          <a:xfrm>
            <a:off x="1371600" y="6530040"/>
            <a:ext cx="1064880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Les interactions tactiles peuvent ne pas être intuitives pour l'ensemble des utilisateurs : un exemple par une animation peut grandement faciliter son apprentissage.</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f4bc"/>
        </a:solidFill>
      </p:bgPr>
    </p:bg>
    <p:spTree>
      <p:nvGrpSpPr>
        <p:cNvPr id="1" name=""/>
        <p:cNvGrpSpPr/>
        <p:nvPr/>
      </p:nvGrpSpPr>
      <p:grpSpPr>
        <a:xfrm>
          <a:off x="0" y="0"/>
          <a:ext cx="0" cy="0"/>
          <a:chOff x="0" y="0"/>
          <a:chExt cx="0" cy="0"/>
        </a:xfrm>
      </p:grpSpPr>
      <p:sp>
        <p:nvSpPr>
          <p:cNvPr id="67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79" name="TextBox 3"/>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Serveur web</a:t>
            </a:r>
            <a:endParaRPr b="0" lang="en-US" sz="9000" strike="noStrike" u="none">
              <a:solidFill>
                <a:srgbClr val="000000"/>
              </a:solidFill>
              <a:effectLst/>
              <a:uFillTx/>
              <a:latin typeface="FiraCode Nerd Font Propo"/>
            </a:endParaRPr>
          </a:p>
        </p:txBody>
      </p:sp>
      <p:sp>
        <p:nvSpPr>
          <p:cNvPr id="680" name="TextBox 4"/>
          <p:cNvSpPr/>
          <p:nvPr/>
        </p:nvSpPr>
        <p:spPr>
          <a:xfrm>
            <a:off x="1069560" y="3438360"/>
            <a:ext cx="16229520" cy="14940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La fonction principale d'un serveur Web est simple : </a:t>
            </a:r>
            <a:r>
              <a:rPr b="0" lang="en-US" sz="2100" strike="noStrike" u="none">
                <a:solidFill>
                  <a:srgbClr val="011b3d"/>
                </a:solidFill>
                <a:effectLst/>
                <a:uFillTx/>
                <a:latin typeface="Montserrat Classic Bold"/>
                <a:ea typeface="DejaVu Sans"/>
              </a:rPr>
              <a:t>diffuser des contenus Web sur Internet</a:t>
            </a:r>
            <a:r>
              <a:rPr b="0" lang="en-US" sz="2100" strike="noStrike" u="none">
                <a:solidFill>
                  <a:srgbClr val="011b3d"/>
                </a:solidFill>
                <a:effectLst/>
                <a:uFillTx/>
                <a:latin typeface="Montserrat Classic"/>
                <a:ea typeface="DejaVu Sans"/>
              </a:rPr>
              <a:t> (ou plus rarement sur un Intranet).</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 terme serveur web peut désigner suivant le contexte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le </a:t>
            </a:r>
            <a:r>
              <a:rPr b="0" lang="en-US" sz="2100" strike="noStrike" u="none">
                <a:solidFill>
                  <a:srgbClr val="011b3d"/>
                </a:solidFill>
                <a:effectLst/>
                <a:uFillTx/>
                <a:latin typeface="Montserrat Light Bold"/>
                <a:ea typeface="DejaVu Sans"/>
              </a:rPr>
              <a:t>logiciel</a:t>
            </a:r>
            <a:r>
              <a:rPr b="0" lang="en-US" sz="2100" strike="noStrike" u="none">
                <a:solidFill>
                  <a:srgbClr val="011b3d"/>
                </a:solidFill>
                <a:effectLst/>
                <a:uFillTx/>
                <a:latin typeface="Montserrat Light"/>
                <a:ea typeface="DejaVu Sans"/>
              </a:rPr>
              <a:t> qui permet la diffusion du contenu</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a:ea typeface="DejaVu Sans"/>
              </a:rPr>
              <a:t>la </a:t>
            </a:r>
            <a:r>
              <a:rPr b="0" lang="en-US" sz="2100" strike="noStrike" u="none">
                <a:solidFill>
                  <a:srgbClr val="011b3d"/>
                </a:solidFill>
                <a:effectLst/>
                <a:uFillTx/>
                <a:latin typeface="Montserrat Light Bold"/>
                <a:ea typeface="DejaVu Sans"/>
              </a:rPr>
              <a:t>machine</a:t>
            </a:r>
            <a:r>
              <a:rPr b="0" lang="en-US" sz="2100" strike="noStrike" u="none">
                <a:solidFill>
                  <a:srgbClr val="011b3d"/>
                </a:solidFill>
                <a:effectLst/>
                <a:uFillTx/>
                <a:latin typeface="Montserrat Light"/>
                <a:ea typeface="DejaVu Sans"/>
              </a:rPr>
              <a:t> qui héberge le programme et le contenu (on utilisera dans ce cours le terme machine hôte pour les différencier)</a:t>
            </a:r>
            <a:endParaRPr b="0" lang="en-US" sz="2100" strike="noStrike" u="none">
              <a:solidFill>
                <a:srgbClr val="000000"/>
              </a:solidFill>
              <a:effectLst/>
              <a:uFillTx/>
              <a:latin typeface="FiraCode Nerd Font Propo"/>
            </a:endParaRPr>
          </a:p>
        </p:txBody>
      </p:sp>
      <p:sp>
        <p:nvSpPr>
          <p:cNvPr id="681" name="TextBox 5"/>
          <p:cNvSpPr/>
          <p:nvPr/>
        </p:nvSpPr>
        <p:spPr>
          <a:xfrm>
            <a:off x="1049040" y="6146640"/>
            <a:ext cx="16229520" cy="2613600"/>
          </a:xfrm>
          <a:prstGeom prst="rect">
            <a:avLst/>
          </a:prstGeom>
          <a:noFill/>
          <a:ln w="0">
            <a:noFill/>
          </a:ln>
        </p:spPr>
        <p:style>
          <a:lnRef idx="0"/>
          <a:fillRef idx="0"/>
          <a:effectRef idx="0"/>
          <a:fontRef idx="minor"/>
        </p:style>
        <p:txBody>
          <a:bodyPr lIns="0" rIns="0" tIns="0" bIns="0" anchor="t">
            <a:spAutoFit/>
          </a:bodyPr>
          <a:p>
            <a:pPr algn="just">
              <a:lnSpc>
                <a:spcPts val="2940"/>
              </a:lnSpc>
              <a:tabLst>
                <a:tab algn="l" pos="0"/>
              </a:tabLst>
            </a:pPr>
            <a:r>
              <a:rPr b="0" lang="en-US" sz="2100" strike="noStrike" u="none">
                <a:solidFill>
                  <a:srgbClr val="011b3d"/>
                </a:solidFill>
                <a:effectLst/>
                <a:uFillTx/>
                <a:latin typeface="Montserrat Light"/>
                <a:ea typeface="DejaVu Sans"/>
              </a:rPr>
              <a:t>Lorsque l'utilisateur visite un site Web, il renseigne l’adresse Internet correspondante dans son navigateur.</a:t>
            </a:r>
            <a:endParaRPr b="0" lang="en-US" sz="2100" strike="noStrike" u="none">
              <a:solidFill>
                <a:srgbClr val="000000"/>
              </a:solidFill>
              <a:effectLst/>
              <a:uFillTx/>
              <a:latin typeface="FiraCode Nerd Font Propo"/>
            </a:endParaRPr>
          </a:p>
          <a:p>
            <a:pPr algn="just">
              <a:lnSpc>
                <a:spcPts val="2940"/>
              </a:lnSpc>
              <a:tabLst>
                <a:tab algn="l" pos="0"/>
              </a:tabLst>
            </a:pPr>
            <a:r>
              <a:rPr b="0" lang="en-US" sz="2100" strike="noStrike" u="none">
                <a:solidFill>
                  <a:srgbClr val="011b3d"/>
                </a:solidFill>
                <a:effectLst/>
                <a:uFillTx/>
                <a:latin typeface="Montserrat Light"/>
                <a:ea typeface="DejaVu Sans"/>
              </a:rPr>
              <a:t>Autrement dit, le navigateur (client) envoie une requête au serveur Web et ce dernier lui envoie une réponse sous forme de page </a:t>
            </a:r>
            <a:r>
              <a:rPr b="0" lang="en-US" sz="2100" strike="noStrike" u="none">
                <a:solidFill>
                  <a:srgbClr val="011b3d"/>
                </a:solidFill>
                <a:effectLst/>
                <a:uFillTx/>
                <a:latin typeface="Montserrat Light Italics"/>
                <a:ea typeface="DejaVu Sans"/>
              </a:rPr>
              <a:t>HTML</a:t>
            </a:r>
            <a:r>
              <a:rPr b="0" lang="en-US" sz="2100" strike="noStrike" u="none">
                <a:solidFill>
                  <a:srgbClr val="011b3d"/>
                </a:solidFill>
                <a:effectLst/>
                <a:uFillTx/>
                <a:latin typeface="Montserrat Light"/>
                <a:ea typeface="DejaVu Sans"/>
              </a:rPr>
              <a:t>.</a:t>
            </a:r>
            <a:endParaRPr b="0" lang="en-US" sz="2100" strike="noStrike" u="none">
              <a:solidFill>
                <a:srgbClr val="000000"/>
              </a:solidFill>
              <a:effectLst/>
              <a:uFillTx/>
              <a:latin typeface="FiraCode Nerd Font Propo"/>
            </a:endParaRPr>
          </a:p>
          <a:p>
            <a:pPr algn="just">
              <a:lnSpc>
                <a:spcPts val="2940"/>
              </a:lnSpc>
              <a:tabLst>
                <a:tab algn="l" pos="0"/>
              </a:tabLst>
            </a:pPr>
            <a:r>
              <a:rPr b="0" lang="en-US" sz="2100" strike="noStrike" u="none">
                <a:solidFill>
                  <a:srgbClr val="011b3d"/>
                </a:solidFill>
                <a:effectLst/>
                <a:uFillTx/>
                <a:latin typeface="Montserrat Light"/>
                <a:ea typeface="DejaVu Sans"/>
              </a:rPr>
              <a:t>Un tel document </a:t>
            </a:r>
            <a:r>
              <a:rPr b="0" lang="en-US" sz="2100" strike="noStrike" u="none">
                <a:solidFill>
                  <a:srgbClr val="011b3d"/>
                </a:solidFill>
                <a:effectLst/>
                <a:uFillTx/>
                <a:latin typeface="Montserrat Light Italics"/>
                <a:ea typeface="DejaVu Sans"/>
              </a:rPr>
              <a:t>HTML</a:t>
            </a:r>
            <a:r>
              <a:rPr b="0" lang="en-US" sz="2100" strike="noStrike" u="none">
                <a:solidFill>
                  <a:srgbClr val="011b3d"/>
                </a:solidFill>
                <a:effectLst/>
                <a:uFillTx/>
                <a:latin typeface="Montserrat Light"/>
                <a:ea typeface="DejaVu Sans"/>
              </a:rPr>
              <a:t> peut être enregistré sur l’hébergeur de manière </a:t>
            </a:r>
            <a:r>
              <a:rPr b="0" lang="en-US" sz="2100" strike="noStrike" u="none">
                <a:solidFill>
                  <a:srgbClr val="011b3d"/>
                </a:solidFill>
                <a:effectLst/>
                <a:uFillTx/>
                <a:latin typeface="Montserrat Light Bold"/>
                <a:ea typeface="DejaVu Sans"/>
              </a:rPr>
              <a:t>statique</a:t>
            </a:r>
            <a:r>
              <a:rPr b="0" lang="en-US" sz="2100" strike="noStrike" u="none">
                <a:solidFill>
                  <a:srgbClr val="011b3d"/>
                </a:solidFill>
                <a:effectLst/>
                <a:uFillTx/>
                <a:latin typeface="Montserrat Light"/>
                <a:ea typeface="DejaVu Sans"/>
              </a:rPr>
              <a:t> (contenu constant) ou </a:t>
            </a:r>
            <a:r>
              <a:rPr b="0" lang="en-US" sz="2100" strike="noStrike" u="none">
                <a:solidFill>
                  <a:srgbClr val="011b3d"/>
                </a:solidFill>
                <a:effectLst/>
                <a:uFillTx/>
                <a:latin typeface="Montserrat Light Bold"/>
                <a:ea typeface="DejaVu Sans"/>
              </a:rPr>
              <a:t>dynamique</a:t>
            </a:r>
            <a:r>
              <a:rPr b="0" lang="en-US" sz="2100" strike="noStrike" u="none">
                <a:solidFill>
                  <a:srgbClr val="011b3d"/>
                </a:solidFill>
                <a:effectLst/>
                <a:uFillTx/>
                <a:latin typeface="Montserrat Light"/>
                <a:ea typeface="DejaVu Sans"/>
              </a:rPr>
              <a:t> (i.e. le serveur Web doit exécuter des codes de programme, généralement </a:t>
            </a:r>
            <a:r>
              <a:rPr b="0" lang="en-US" sz="2100" strike="noStrike" u="none">
                <a:solidFill>
                  <a:srgbClr val="011b3d"/>
                </a:solidFill>
                <a:effectLst/>
                <a:uFillTx/>
                <a:latin typeface="Montserrat Light Italics"/>
                <a:ea typeface="DejaVu Sans"/>
              </a:rPr>
              <a:t>PHP</a:t>
            </a:r>
            <a:r>
              <a:rPr b="0" lang="en-US" sz="2100" strike="noStrike" u="none">
                <a:solidFill>
                  <a:srgbClr val="011b3d"/>
                </a:solidFill>
                <a:effectLst/>
                <a:uFillTx/>
                <a:latin typeface="Montserrat Light"/>
                <a:ea typeface="DejaVu Sans"/>
              </a:rPr>
              <a:t> ou </a:t>
            </a:r>
            <a:r>
              <a:rPr b="0" lang="en-US" sz="2100" strike="noStrike" u="none">
                <a:solidFill>
                  <a:srgbClr val="011b3d"/>
                </a:solidFill>
                <a:effectLst/>
                <a:uFillTx/>
                <a:latin typeface="Montserrat Light Italics"/>
                <a:ea typeface="DejaVu Sans"/>
              </a:rPr>
              <a:t>Java</a:t>
            </a:r>
            <a:r>
              <a:rPr b="0" lang="en-US" sz="2100" strike="noStrike" u="none">
                <a:solidFill>
                  <a:srgbClr val="011b3d"/>
                </a:solidFill>
                <a:effectLst/>
                <a:uFillTx/>
                <a:latin typeface="Montserrat Light"/>
                <a:ea typeface="DejaVu Sans"/>
              </a:rPr>
              <a:t>, avant la réponse).</a:t>
            </a:r>
            <a:endParaRPr b="0" lang="en-US" sz="2100" strike="noStrike" u="none">
              <a:solidFill>
                <a:srgbClr val="000000"/>
              </a:solidFill>
              <a:effectLst/>
              <a:uFillTx/>
              <a:latin typeface="FiraCode Nerd Font Propo"/>
            </a:endParaRPr>
          </a:p>
          <a:p>
            <a:pPr algn="just">
              <a:lnSpc>
                <a:spcPts val="2940"/>
              </a:lnSpc>
              <a:tabLst>
                <a:tab algn="l" pos="0"/>
              </a:tabLst>
            </a:pPr>
            <a:r>
              <a:rPr b="0" lang="en-US" sz="2100" strike="noStrike" u="none">
                <a:solidFill>
                  <a:srgbClr val="011b3d"/>
                </a:solidFill>
                <a:effectLst/>
                <a:uFillTx/>
                <a:latin typeface="Montserrat Light"/>
                <a:ea typeface="DejaVu Sans"/>
              </a:rPr>
              <a:t>Le navigateur (client) interprète la réponse, ce qui occasionne de nouvelles demandes au serveur qui ont pour but d’intégrer par exemple les images ou les données </a:t>
            </a:r>
            <a:r>
              <a:rPr b="0" lang="en-US" sz="2100" strike="noStrike" u="none">
                <a:solidFill>
                  <a:srgbClr val="011b3d"/>
                </a:solidFill>
                <a:effectLst/>
                <a:uFillTx/>
                <a:latin typeface="Montserrat Light Italics"/>
                <a:ea typeface="DejaVu Sans"/>
              </a:rPr>
              <a:t>CSS</a:t>
            </a:r>
            <a:r>
              <a:rPr b="0" lang="en-US" sz="2100" strike="noStrike" u="none">
                <a:solidFill>
                  <a:srgbClr val="011b3d"/>
                </a:solidFill>
                <a:effectLst/>
                <a:uFillTx/>
                <a:latin typeface="Montserrat Light"/>
                <a:ea typeface="DejaVu Sans"/>
              </a:rPr>
              <a:t> associées.</a:t>
            </a:r>
            <a:endParaRPr b="0" lang="en-US" sz="2100" strike="noStrike" u="none">
              <a:solidFill>
                <a:srgbClr val="000000"/>
              </a:solidFill>
              <a:effectLst/>
              <a:uFillTx/>
              <a:latin typeface="FiraCode Nerd Font Propo"/>
            </a:endParaRPr>
          </a:p>
        </p:txBody>
      </p:sp>
      <p:pic>
        <p:nvPicPr>
          <p:cNvPr id="682" name="Picture 6" descr=""/>
          <p:cNvPicPr/>
          <p:nvPr/>
        </p:nvPicPr>
        <p:blipFill>
          <a:blip r:embed="rId1"/>
          <a:stretch/>
        </p:blipFill>
        <p:spPr>
          <a:xfrm>
            <a:off x="120240" y="3571920"/>
            <a:ext cx="793800" cy="542520"/>
          </a:xfrm>
          <a:prstGeom prst="rect">
            <a:avLst/>
          </a:prstGeom>
          <a:noFill/>
          <a:ln w="0">
            <a:noFill/>
          </a:ln>
        </p:spPr>
      </p:pic>
      <p:pic>
        <p:nvPicPr>
          <p:cNvPr id="683" name="Picture 7" descr=""/>
          <p:cNvPicPr/>
          <p:nvPr/>
        </p:nvPicPr>
        <p:blipFill>
          <a:blip r:embed="rId2"/>
          <a:stretch/>
        </p:blipFill>
        <p:spPr>
          <a:xfrm>
            <a:off x="12485520" y="825840"/>
            <a:ext cx="2295000" cy="2261520"/>
          </a:xfrm>
          <a:prstGeom prst="rect">
            <a:avLst/>
          </a:prstGeom>
          <a:noFill/>
          <a:ln w="0">
            <a:noFill/>
          </a:ln>
        </p:spPr>
      </p:pic>
      <p:sp>
        <p:nvSpPr>
          <p:cNvPr id="684"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85"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b7"/>
        </a:solidFill>
      </p:bgPr>
    </p:bg>
    <p:spTree>
      <p:nvGrpSpPr>
        <p:cNvPr id="1" name=""/>
        <p:cNvGrpSpPr/>
        <p:nvPr/>
      </p:nvGrpSpPr>
      <p:grpSpPr>
        <a:xfrm>
          <a:off x="0" y="0"/>
          <a:ext cx="0" cy="0"/>
          <a:chOff x="0" y="0"/>
          <a:chExt cx="0" cy="0"/>
        </a:xfrm>
      </p:grpSpPr>
      <p:sp>
        <p:nvSpPr>
          <p:cNvPr id="115" name="AutoShape 2"/>
          <p:cNvSpPr/>
          <p:nvPr/>
        </p:nvSpPr>
        <p:spPr>
          <a:xfrm>
            <a:off x="17722800" y="4357440"/>
            <a:ext cx="8280" cy="2358000"/>
          </a:xfrm>
          <a:prstGeom prst="rect">
            <a:avLst/>
          </a:prstGeom>
          <a:solidFill>
            <a:srgbClr val="2c4777"/>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pic>
        <p:nvPicPr>
          <p:cNvPr id="116" name="Picture 3" descr=""/>
          <p:cNvPicPr/>
          <p:nvPr/>
        </p:nvPicPr>
        <p:blipFill>
          <a:blip r:embed="rId1"/>
          <a:stretch/>
        </p:blipFill>
        <p:spPr>
          <a:xfrm>
            <a:off x="3175200" y="2903040"/>
            <a:ext cx="3747240" cy="4113720"/>
          </a:xfrm>
          <a:prstGeom prst="rect">
            <a:avLst/>
          </a:prstGeom>
          <a:noFill/>
          <a:ln w="0">
            <a:noFill/>
          </a:ln>
        </p:spPr>
      </p:pic>
      <p:sp>
        <p:nvSpPr>
          <p:cNvPr id="117" name="TextBox 4"/>
          <p:cNvSpPr/>
          <p:nvPr/>
        </p:nvSpPr>
        <p:spPr>
          <a:xfrm>
            <a:off x="1028880" y="1282320"/>
            <a:ext cx="15973200" cy="87300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2c4777"/>
                </a:solidFill>
                <a:effectLst/>
                <a:uFillTx/>
                <a:latin typeface="Montserrat Classic Bold"/>
                <a:ea typeface="DejaVu Sans"/>
              </a:rPr>
              <a:t>EXEMPLES DE SERVEURS</a:t>
            </a:r>
            <a:endParaRPr b="0" lang="en-US" sz="6190" strike="noStrike" u="none">
              <a:solidFill>
                <a:srgbClr val="000000"/>
              </a:solidFill>
              <a:effectLst/>
              <a:uFillTx/>
              <a:latin typeface="FiraCode Nerd Font Propo"/>
            </a:endParaRPr>
          </a:p>
        </p:txBody>
      </p:sp>
      <p:pic>
        <p:nvPicPr>
          <p:cNvPr id="118" name="Picture 5" descr=""/>
          <p:cNvPicPr/>
          <p:nvPr/>
        </p:nvPicPr>
        <p:blipFill>
          <a:blip r:embed="rId2"/>
          <a:stretch/>
        </p:blipFill>
        <p:spPr>
          <a:xfrm>
            <a:off x="10489320" y="2903040"/>
            <a:ext cx="3657240" cy="4113720"/>
          </a:xfrm>
          <a:prstGeom prst="rect">
            <a:avLst/>
          </a:prstGeom>
          <a:noFill/>
          <a:ln w="0">
            <a:noFill/>
          </a:ln>
        </p:spPr>
      </p:pic>
      <p:sp>
        <p:nvSpPr>
          <p:cNvPr id="119"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2c4777"/>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20" name="TextBox 7"/>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2c4777"/>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
        <p:nvSpPr>
          <p:cNvPr id="121" name="TextBox 8"/>
          <p:cNvSpPr/>
          <p:nvPr/>
        </p:nvSpPr>
        <p:spPr>
          <a:xfrm>
            <a:off x="3263760" y="7357680"/>
            <a:ext cx="3569760" cy="65016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u="none">
                <a:solidFill>
                  <a:srgbClr val="2c4777"/>
                </a:solidFill>
                <a:effectLst/>
                <a:uFillTx/>
                <a:latin typeface="Montserrat Classic"/>
                <a:ea typeface="DejaVu Sans"/>
              </a:rPr>
              <a:t>Base de données</a:t>
            </a:r>
            <a:endParaRPr b="0" lang="en-US" sz="3200" strike="noStrike" u="none">
              <a:solidFill>
                <a:srgbClr val="000000"/>
              </a:solidFill>
              <a:effectLst/>
              <a:uFillTx/>
              <a:latin typeface="FiraCode Nerd Font Propo"/>
            </a:endParaRPr>
          </a:p>
        </p:txBody>
      </p:sp>
      <p:sp>
        <p:nvSpPr>
          <p:cNvPr id="122" name="TextBox 9"/>
          <p:cNvSpPr/>
          <p:nvPr/>
        </p:nvSpPr>
        <p:spPr>
          <a:xfrm>
            <a:off x="9808920" y="7357680"/>
            <a:ext cx="5018040" cy="650160"/>
          </a:xfrm>
          <a:prstGeom prst="rect">
            <a:avLst/>
          </a:prstGeom>
          <a:noFill/>
          <a:ln w="0">
            <a:noFill/>
          </a:ln>
        </p:spPr>
        <p:style>
          <a:lnRef idx="0"/>
          <a:fillRef idx="0"/>
          <a:effectRef idx="0"/>
          <a:fontRef idx="minor"/>
        </p:style>
        <p:txBody>
          <a:bodyPr lIns="0" rIns="0" tIns="0" bIns="0" anchor="t">
            <a:spAutoFit/>
          </a:bodyPr>
          <a:p>
            <a:pPr algn="ctr">
              <a:lnSpc>
                <a:spcPts val="5119"/>
              </a:lnSpc>
            </a:pPr>
            <a:r>
              <a:rPr b="0" lang="en-US" sz="3200" spc="60" strike="noStrike" u="none">
                <a:solidFill>
                  <a:srgbClr val="2c4777"/>
                </a:solidFill>
                <a:effectLst/>
                <a:uFillTx/>
                <a:latin typeface="Montserrat Classic"/>
                <a:ea typeface="DejaVu Sans"/>
              </a:rPr>
              <a:t>Serveur d'impression</a:t>
            </a:r>
            <a:endParaRPr b="0" lang="en-US" sz="32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edb7"/>
        </a:solidFill>
      </p:bgPr>
    </p:bg>
    <p:spTree>
      <p:nvGrpSpPr>
        <p:cNvPr id="1" name=""/>
        <p:cNvGrpSpPr/>
        <p:nvPr/>
      </p:nvGrpSpPr>
      <p:grpSpPr>
        <a:xfrm>
          <a:off x="0" y="0"/>
          <a:ext cx="0" cy="0"/>
          <a:chOff x="0" y="0"/>
          <a:chExt cx="0" cy="0"/>
        </a:xfrm>
      </p:grpSpPr>
      <p:sp>
        <p:nvSpPr>
          <p:cNvPr id="686"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87" name="TextBox 3"/>
          <p:cNvSpPr/>
          <p:nvPr/>
        </p:nvSpPr>
        <p:spPr>
          <a:xfrm>
            <a:off x="1028880" y="3965040"/>
            <a:ext cx="16229520" cy="33602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Les autres fonctions d'un serveur Web :</a:t>
            </a:r>
            <a:endParaRPr b="0" lang="en-US" sz="2100" strike="noStrike" u="none">
              <a:solidFill>
                <a:srgbClr val="000000"/>
              </a:solidFill>
              <a:effectLst/>
              <a:uFillTx/>
              <a:latin typeface="FiraCode Nerd Font Propo"/>
            </a:endParaRPr>
          </a:p>
          <a:p>
            <a:pPr algn="just">
              <a:lnSpc>
                <a:spcPts val="2940"/>
              </a:lnSpc>
              <a:tabLst>
                <a:tab algn="l" pos="0"/>
              </a:tabLst>
            </a:pPr>
            <a:endParaRPr b="0" lang="en-US" sz="1800" strike="noStrike" u="none">
              <a:solidFill>
                <a:srgbClr val="000000"/>
              </a:solidFill>
              <a:effectLst/>
              <a:uFillTx/>
              <a:latin typeface="FiraCode Nerd Font Propo"/>
            </a:endParaRPr>
          </a:p>
          <a:p>
            <a:pPr algn="just">
              <a:lnSpc>
                <a:spcPts val="2940"/>
              </a:lnSpc>
              <a:tabLst>
                <a:tab algn="l" pos="0"/>
              </a:tabLst>
            </a:pPr>
            <a:r>
              <a:rPr b="0" lang="en-US" sz="2100" strike="noStrike" u="none">
                <a:solidFill>
                  <a:srgbClr val="011b3d"/>
                </a:solidFill>
                <a:effectLst/>
                <a:uFillTx/>
                <a:latin typeface="Montserrat Light"/>
                <a:ea typeface="DejaVu Sans"/>
              </a:rPr>
              <a:t>Au-delà de la diffusion simple de contenu, de nombreux serveurs web proposent des fonctions supplémentaires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tabLst>
                <a:tab algn="l" pos="0"/>
              </a:tabLst>
            </a:pPr>
            <a:r>
              <a:rPr b="0" lang="en-US" sz="2100" strike="noStrike" u="none">
                <a:solidFill>
                  <a:srgbClr val="011b3d"/>
                </a:solidFill>
                <a:effectLst/>
                <a:uFillTx/>
                <a:latin typeface="Montserrat Light Bold"/>
                <a:ea typeface="DejaVu Sans"/>
              </a:rPr>
              <a:t>Sécurité :</a:t>
            </a:r>
            <a:r>
              <a:rPr b="0" lang="en-US" sz="2100" strike="noStrike" u="none">
                <a:solidFill>
                  <a:srgbClr val="011b3d"/>
                </a:solidFill>
                <a:effectLst/>
                <a:uFillTx/>
                <a:latin typeface="Montserrat Light"/>
                <a:ea typeface="DejaVu Sans"/>
              </a:rPr>
              <a:t> Cryptage des communications entre serveur et client Web (via HTTPS)</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tabLst>
                <a:tab algn="l" pos="0"/>
              </a:tabLst>
            </a:pPr>
            <a:r>
              <a:rPr b="0" lang="en-US" sz="2100" strike="noStrike" u="none">
                <a:solidFill>
                  <a:srgbClr val="011b3d"/>
                </a:solidFill>
                <a:effectLst/>
                <a:uFillTx/>
                <a:latin typeface="Montserrat Light Bold"/>
                <a:ea typeface="DejaVu Sans"/>
              </a:rPr>
              <a:t>Identification utilisateur :</a:t>
            </a:r>
            <a:r>
              <a:rPr b="0" lang="en-US" sz="2100" strike="noStrike" u="none">
                <a:solidFill>
                  <a:srgbClr val="011b3d"/>
                </a:solidFill>
                <a:effectLst/>
                <a:uFillTx/>
                <a:latin typeface="Montserrat Light"/>
                <a:ea typeface="DejaVu Sans"/>
              </a:rPr>
              <a:t> Authentification HTTP autorisant l’accès à des domaines particuliers du Web</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tabLst>
                <a:tab algn="l" pos="0"/>
              </a:tabLst>
            </a:pPr>
            <a:r>
              <a:rPr b="0" lang="en-US" sz="2100" strike="noStrike" u="none">
                <a:solidFill>
                  <a:srgbClr val="011b3d"/>
                </a:solidFill>
                <a:effectLst/>
                <a:uFillTx/>
                <a:latin typeface="Montserrat Light Bold"/>
                <a:ea typeface="DejaVu Sans"/>
              </a:rPr>
              <a:t>Redirections :</a:t>
            </a:r>
            <a:r>
              <a:rPr b="0" lang="en-US" sz="2100" strike="noStrike" u="none">
                <a:solidFill>
                  <a:srgbClr val="011b3d"/>
                </a:solidFill>
                <a:effectLst/>
                <a:uFillTx/>
                <a:latin typeface="Montserrat Light"/>
                <a:ea typeface="DejaVu Sans"/>
              </a:rPr>
              <a:t> Redirection et réécriture d’URL (URL Rewriting) grâce au Rewrite-Engine</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tabLst>
                <a:tab algn="l" pos="0"/>
              </a:tabLst>
            </a:pPr>
            <a:r>
              <a:rPr b="0" lang="en-US" sz="2100" strike="noStrike" u="none">
                <a:solidFill>
                  <a:srgbClr val="011b3d"/>
                </a:solidFill>
                <a:effectLst/>
                <a:uFillTx/>
                <a:latin typeface="Montserrat Light Bold"/>
                <a:ea typeface="DejaVu Sans"/>
              </a:rPr>
              <a:t>Caching (mémoire cache) :</a:t>
            </a:r>
            <a:r>
              <a:rPr b="0" lang="en-US" sz="2100" strike="noStrike" u="none">
                <a:solidFill>
                  <a:srgbClr val="011b3d"/>
                </a:solidFill>
                <a:effectLst/>
                <a:uFillTx/>
                <a:latin typeface="Montserrat Light"/>
                <a:ea typeface="DejaVu Sans"/>
              </a:rPr>
              <a:t> Enregistrement intermédiaire de documents dynamiques pour répondre plus vite aux demandes et prévenir une surcharge du serveur Web</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tabLst>
                <a:tab algn="l" pos="0"/>
              </a:tabLst>
            </a:pPr>
            <a:r>
              <a:rPr b="0" lang="en-US" sz="2100" strike="noStrike" u="none">
                <a:solidFill>
                  <a:srgbClr val="011b3d"/>
                </a:solidFill>
                <a:effectLst/>
                <a:uFillTx/>
                <a:latin typeface="Montserrat Light Bold"/>
                <a:ea typeface="DejaVu Sans"/>
              </a:rPr>
              <a:t>Attribution de Cookies :</a:t>
            </a:r>
            <a:r>
              <a:rPr b="0" lang="en-US" sz="2100" strike="noStrike" u="none">
                <a:solidFill>
                  <a:srgbClr val="011b3d"/>
                </a:solidFill>
                <a:effectLst/>
                <a:uFillTx/>
                <a:latin typeface="Montserrat Light"/>
                <a:ea typeface="DejaVu Sans"/>
              </a:rPr>
              <a:t> Envoi et traitement de cookies HTTP</a:t>
            </a:r>
            <a:endParaRPr b="0" lang="en-US" sz="2100" strike="noStrike" u="none">
              <a:solidFill>
                <a:srgbClr val="000000"/>
              </a:solidFill>
              <a:effectLst/>
              <a:uFillTx/>
              <a:latin typeface="FiraCode Nerd Font Propo"/>
            </a:endParaRPr>
          </a:p>
        </p:txBody>
      </p:sp>
      <p:sp>
        <p:nvSpPr>
          <p:cNvPr id="688" name="TextBox 4"/>
          <p:cNvSpPr/>
          <p:nvPr/>
        </p:nvSpPr>
        <p:spPr>
          <a:xfrm>
            <a:off x="1028880" y="8116200"/>
            <a:ext cx="16229520" cy="74628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011b3d"/>
                </a:solidFill>
                <a:effectLst/>
                <a:uFillTx/>
                <a:latin typeface="Montserrat Light Italics"/>
                <a:ea typeface="DejaVu Sans"/>
              </a:rPr>
              <a:t>La transmission est effectuée via le protocole de communication </a:t>
            </a:r>
            <a:r>
              <a:rPr b="0" lang="en-US" sz="2100" strike="noStrike" u="none">
                <a:solidFill>
                  <a:srgbClr val="011b3d"/>
                </a:solidFill>
                <a:effectLst/>
                <a:uFillTx/>
                <a:latin typeface="Montserrat Light"/>
                <a:ea typeface="DejaVu Sans"/>
              </a:rPr>
              <a:t>HTTP(s)</a:t>
            </a:r>
            <a:r>
              <a:rPr b="0" lang="en-US" sz="2100" strike="noStrike" u="none">
                <a:solidFill>
                  <a:srgbClr val="011b3d"/>
                </a:solidFill>
                <a:effectLst/>
                <a:uFillTx/>
                <a:latin typeface="Montserrat Light Italics"/>
                <a:ea typeface="DejaVu Sans"/>
              </a:rPr>
              <a:t>, à travers les protocoles réseau </a:t>
            </a:r>
            <a:r>
              <a:rPr b="0" lang="en-US" sz="2100" strike="noStrike" u="none">
                <a:solidFill>
                  <a:srgbClr val="011b3d"/>
                </a:solidFill>
                <a:effectLst/>
                <a:uFillTx/>
                <a:latin typeface="Montserrat Light"/>
                <a:ea typeface="DejaVu Sans"/>
              </a:rPr>
              <a:t>IP</a:t>
            </a:r>
            <a:r>
              <a:rPr b="0" lang="en-US" sz="2100" strike="noStrike" u="none">
                <a:solidFill>
                  <a:srgbClr val="011b3d"/>
                </a:solidFill>
                <a:effectLst/>
                <a:uFillTx/>
                <a:latin typeface="Montserrat Light Italics"/>
                <a:ea typeface="DejaVu Sans"/>
              </a:rPr>
              <a:t> et </a:t>
            </a:r>
            <a:r>
              <a:rPr b="0" lang="en-US" sz="2100" strike="noStrike" u="none">
                <a:solidFill>
                  <a:srgbClr val="011b3d"/>
                </a:solidFill>
                <a:effectLst/>
                <a:uFillTx/>
                <a:latin typeface="Montserrat Light"/>
                <a:ea typeface="DejaVu Sans"/>
              </a:rPr>
              <a:t>TCP</a:t>
            </a:r>
            <a:r>
              <a:rPr b="0" lang="en-US" sz="2100" strike="noStrike" u="none">
                <a:solidFill>
                  <a:srgbClr val="011b3d"/>
                </a:solidFill>
                <a:effectLst/>
                <a:uFillTx/>
                <a:latin typeface="Montserrat Light Italics"/>
                <a:ea typeface="DejaVu Sans"/>
              </a:rPr>
              <a:t> (et UDP dans de rares exceptions).</a:t>
            </a:r>
            <a:endParaRPr b="0" lang="en-US" sz="2100" strike="noStrike" u="none">
              <a:solidFill>
                <a:srgbClr val="000000"/>
              </a:solidFill>
              <a:effectLst/>
              <a:uFillTx/>
              <a:latin typeface="FiraCode Nerd Font Propo"/>
            </a:endParaRPr>
          </a:p>
        </p:txBody>
      </p:sp>
      <p:pic>
        <p:nvPicPr>
          <p:cNvPr id="689" name="Picture 5" descr=""/>
          <p:cNvPicPr/>
          <p:nvPr/>
        </p:nvPicPr>
        <p:blipFill>
          <a:blip r:embed="rId1"/>
          <a:stretch/>
        </p:blipFill>
        <p:spPr>
          <a:xfrm>
            <a:off x="228600" y="4029480"/>
            <a:ext cx="547200" cy="542160"/>
          </a:xfrm>
          <a:prstGeom prst="rect">
            <a:avLst/>
          </a:prstGeom>
          <a:noFill/>
          <a:ln w="0">
            <a:noFill/>
          </a:ln>
        </p:spPr>
      </p:pic>
      <p:pic>
        <p:nvPicPr>
          <p:cNvPr id="690" name="Picture 6" descr=""/>
          <p:cNvPicPr/>
          <p:nvPr/>
        </p:nvPicPr>
        <p:blipFill>
          <a:blip r:embed="rId2"/>
          <a:stretch/>
        </p:blipFill>
        <p:spPr>
          <a:xfrm>
            <a:off x="11721600" y="578880"/>
            <a:ext cx="5536800" cy="3697920"/>
          </a:xfrm>
          <a:prstGeom prst="rect">
            <a:avLst/>
          </a:prstGeom>
          <a:noFill/>
          <a:ln w="0">
            <a:noFill/>
          </a:ln>
        </p:spPr>
      </p:pic>
      <p:sp>
        <p:nvSpPr>
          <p:cNvPr id="691" name="TextBox 7"/>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Serveur web</a:t>
            </a:r>
            <a:endParaRPr b="0" lang="en-US" sz="9000" strike="noStrike" u="none">
              <a:solidFill>
                <a:srgbClr val="000000"/>
              </a:solidFill>
              <a:effectLst/>
              <a:uFillTx/>
              <a:latin typeface="FiraCode Nerd Font Propo"/>
            </a:endParaRPr>
          </a:p>
        </p:txBody>
      </p:sp>
      <p:sp>
        <p:nvSpPr>
          <p:cNvPr id="692"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693"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pic>
        <p:nvPicPr>
          <p:cNvPr id="694" name="Picture 10" descr=""/>
          <p:cNvPicPr/>
          <p:nvPr/>
        </p:nvPicPr>
        <p:blipFill>
          <a:blip r:embed="rId3"/>
          <a:stretch/>
        </p:blipFill>
        <p:spPr>
          <a:xfrm>
            <a:off x="360720" y="8188560"/>
            <a:ext cx="553320" cy="726480"/>
          </a:xfrm>
          <a:prstGeom prst="rect">
            <a:avLst/>
          </a:prstGeom>
          <a:noFill/>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695"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696" name="TextBox 3"/>
          <p:cNvSpPr/>
          <p:nvPr/>
        </p:nvSpPr>
        <p:spPr>
          <a:xfrm>
            <a:off x="1049040" y="3110040"/>
            <a:ext cx="16229520" cy="2613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Serveur web autogéré ou hébergement web ?</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Un hébergement web est un service en ligne de </a:t>
            </a:r>
            <a:r>
              <a:rPr b="0" lang="en-US" sz="2100" strike="noStrike" u="none">
                <a:solidFill>
                  <a:srgbClr val="011b3d"/>
                </a:solidFill>
                <a:effectLst/>
                <a:uFillTx/>
                <a:latin typeface="Montserrat Light Bold"/>
                <a:ea typeface="DejaVu Sans"/>
              </a:rPr>
              <a:t>stockage</a:t>
            </a:r>
            <a:r>
              <a:rPr b="0" lang="en-US" sz="2100" strike="noStrike" u="none">
                <a:solidFill>
                  <a:srgbClr val="011b3d"/>
                </a:solidFill>
                <a:effectLst/>
                <a:uFillTx/>
                <a:latin typeface="Montserrat Light"/>
                <a:ea typeface="DejaVu Sans"/>
              </a:rPr>
              <a:t> et de </a:t>
            </a:r>
            <a:r>
              <a:rPr b="0" lang="en-US" sz="2100" strike="noStrike" u="none">
                <a:solidFill>
                  <a:srgbClr val="011b3d"/>
                </a:solidFill>
                <a:effectLst/>
                <a:uFillTx/>
                <a:latin typeface="Montserrat Light Bold"/>
                <a:ea typeface="DejaVu Sans"/>
              </a:rPr>
              <a:t>mise à disponibilité </a:t>
            </a:r>
            <a:r>
              <a:rPr b="0" lang="en-US" sz="2100" strike="noStrike" u="none">
                <a:solidFill>
                  <a:srgbClr val="011b3d"/>
                </a:solidFill>
                <a:effectLst/>
                <a:uFillTx/>
                <a:latin typeface="Montserrat Light"/>
                <a:ea typeface="DejaVu Sans"/>
              </a:rPr>
              <a:t>de</a:t>
            </a:r>
            <a:r>
              <a:rPr b="0" lang="en-US" sz="2100" strike="noStrike" u="none">
                <a:solidFill>
                  <a:srgbClr val="011b3d"/>
                </a:solidFill>
                <a:effectLst/>
                <a:uFillTx/>
                <a:latin typeface="Montserrat Light Bold"/>
                <a:ea typeface="DejaVu Sans"/>
              </a:rPr>
              <a:t> contenus web</a:t>
            </a:r>
            <a:r>
              <a:rPr b="0" lang="en-US" sz="2100" strike="noStrike" u="none">
                <a:solidFill>
                  <a:srgbClr val="011b3d"/>
                </a:solidFill>
                <a:effectLst/>
                <a:uFillTx/>
                <a:latin typeface="Montserrat Light"/>
                <a:ea typeface="DejaVu Sans"/>
              </a:rPr>
              <a:t>.</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 client de ce service reçoit un espace de stockage dédié pour mettre en ligne ses contenus.</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La machine hôte est gérée par les admnistrateurs système de l'hébergeur et le serveur web applicatif est souvent mutualisé. Cela permet de réduire drastiquement les coûts d'exploitation et facilite la mise en production, mais offre moins de flexibilité.</a:t>
            </a:r>
            <a:endParaRPr b="0" lang="en-US" sz="2100" strike="noStrike" u="none">
              <a:solidFill>
                <a:srgbClr val="000000"/>
              </a:solidFill>
              <a:effectLst/>
              <a:uFillTx/>
              <a:latin typeface="FiraCode Nerd Font Propo"/>
            </a:endParaRPr>
          </a:p>
        </p:txBody>
      </p:sp>
      <p:sp>
        <p:nvSpPr>
          <p:cNvPr id="697" name="TextBox 4"/>
          <p:cNvSpPr/>
          <p:nvPr/>
        </p:nvSpPr>
        <p:spPr>
          <a:xfrm>
            <a:off x="1049040" y="6539760"/>
            <a:ext cx="16229520" cy="2613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Il existe donc différentes manières de mettre à disposition un contenu web :</a:t>
            </a:r>
            <a:endParaRPr b="0" lang="en-US" sz="2100" strike="noStrike" u="none">
              <a:solidFill>
                <a:srgbClr val="000000"/>
              </a:solidFill>
              <a:effectLst/>
              <a:uFillTx/>
              <a:latin typeface="FiraCode Nerd Font Propo"/>
            </a:endParaRPr>
          </a:p>
          <a:p>
            <a:pPr lvl="2" marL="906840" indent="-3024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Déployer et administrer entièrement le serveur web applicatif et la machine hôte soi-même (</a:t>
            </a:r>
            <a:r>
              <a:rPr b="0" lang="en-US" sz="2100" strike="noStrike" u="none">
                <a:solidFill>
                  <a:srgbClr val="011b3d"/>
                </a:solidFill>
                <a:effectLst/>
                <a:uFillTx/>
                <a:latin typeface="Montserrat Light"/>
                <a:ea typeface="DejaVu Sans"/>
              </a:rPr>
              <a:t>serveur physique</a:t>
            </a:r>
            <a:r>
              <a:rPr b="0" lang="en-US" sz="2100" strike="noStrike" u="none">
                <a:solidFill>
                  <a:srgbClr val="011b3d"/>
                </a:solidFill>
                <a:effectLst/>
                <a:uFillTx/>
                <a:latin typeface="Montserrat Light Italics"/>
                <a:ea typeface="DejaVu Sans"/>
              </a:rPr>
              <a:t>)</a:t>
            </a:r>
            <a:endParaRPr b="0" lang="en-US" sz="2100" strike="noStrike" u="none">
              <a:solidFill>
                <a:srgbClr val="000000"/>
              </a:solidFill>
              <a:effectLst/>
              <a:uFillTx/>
              <a:latin typeface="FiraCode Nerd Font Propo"/>
            </a:endParaRPr>
          </a:p>
          <a:p>
            <a:pPr lvl="2" marL="906840" indent="-3024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Administrer son propre serveur web applicatif sur une machine hôte gérée par un hébergeur (</a:t>
            </a:r>
            <a:r>
              <a:rPr b="0" lang="en-US" sz="2100" strike="noStrike" u="none">
                <a:solidFill>
                  <a:srgbClr val="011b3d"/>
                </a:solidFill>
                <a:effectLst/>
                <a:uFillTx/>
                <a:latin typeface="Montserrat Light"/>
                <a:ea typeface="DejaVu Sans"/>
              </a:rPr>
              <a:t>serveur dédié</a:t>
            </a:r>
            <a:r>
              <a:rPr b="0" lang="en-US" sz="2100" strike="noStrike" u="none">
                <a:solidFill>
                  <a:srgbClr val="011b3d"/>
                </a:solidFill>
                <a:effectLst/>
                <a:uFillTx/>
                <a:latin typeface="Montserrat Light Italics"/>
                <a:ea typeface="DejaVu Sans"/>
              </a:rPr>
              <a:t>)</a:t>
            </a:r>
            <a:endParaRPr b="0" lang="en-US" sz="2100" strike="noStrike" u="none">
              <a:solidFill>
                <a:srgbClr val="000000"/>
              </a:solidFill>
              <a:effectLst/>
              <a:uFillTx/>
              <a:latin typeface="FiraCode Nerd Font Propo"/>
            </a:endParaRPr>
          </a:p>
          <a:p>
            <a:pPr lvl="2" marL="906840" indent="-3024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Partager un serveur web mutualisé en y installant uniquement le programme et le contenu web à déployer (</a:t>
            </a:r>
            <a:r>
              <a:rPr b="0" lang="en-US" sz="2100" strike="noStrike" u="none">
                <a:solidFill>
                  <a:srgbClr val="011b3d"/>
                </a:solidFill>
                <a:effectLst/>
                <a:uFillTx/>
                <a:latin typeface="Montserrat Light"/>
                <a:ea typeface="DejaVu Sans"/>
              </a:rPr>
              <a:t>serveur virtuel, serveur cloud</a:t>
            </a:r>
            <a:r>
              <a:rPr b="0" lang="en-US" sz="2100" strike="noStrike" u="none">
                <a:solidFill>
                  <a:srgbClr val="011b3d"/>
                </a:solidFill>
                <a:effectLst/>
                <a:uFillTx/>
                <a:latin typeface="Montserrat Light Italics"/>
                <a:ea typeface="DejaVu Sans"/>
              </a:rPr>
              <a:t>)</a:t>
            </a:r>
            <a:endParaRPr b="0" lang="en-US" sz="2100" strike="noStrike" u="none">
              <a:solidFill>
                <a:srgbClr val="000000"/>
              </a:solidFill>
              <a:effectLst/>
              <a:uFillTx/>
              <a:latin typeface="FiraCode Nerd Font Propo"/>
            </a:endParaRPr>
          </a:p>
          <a:p>
            <a:pPr lvl="2" marL="906840" indent="-3024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Utiliser directement un </a:t>
            </a:r>
            <a:r>
              <a:rPr b="0" lang="en-US" sz="2100" strike="noStrike" u="none">
                <a:solidFill>
                  <a:srgbClr val="011b3d"/>
                </a:solidFill>
                <a:effectLst/>
                <a:uFillTx/>
                <a:latin typeface="Montserrat Light"/>
                <a:ea typeface="DejaVu Sans"/>
              </a:rPr>
              <a:t>service Cloud</a:t>
            </a:r>
            <a:r>
              <a:rPr b="0" lang="en-US" sz="2100" strike="noStrike" u="none">
                <a:solidFill>
                  <a:srgbClr val="011b3d"/>
                </a:solidFill>
                <a:effectLst/>
                <a:uFillTx/>
                <a:latin typeface="Montserrat Light Italics"/>
                <a:ea typeface="DejaVu Sans"/>
              </a:rPr>
              <a:t> au-dessus d'un web serveur (</a:t>
            </a:r>
            <a:r>
              <a:rPr b="0" lang="en-US" sz="2100" strike="noStrike" u="none">
                <a:solidFill>
                  <a:srgbClr val="011b3d"/>
                </a:solidFill>
                <a:effectLst/>
                <a:uFillTx/>
                <a:latin typeface="Montserrat Light"/>
                <a:ea typeface="DejaVu Sans"/>
              </a:rPr>
              <a:t>CMS, blog</a:t>
            </a:r>
            <a:r>
              <a:rPr b="0" lang="en-US" sz="2100" strike="noStrike" u="none">
                <a:solidFill>
                  <a:srgbClr val="011b3d"/>
                </a:solidFill>
                <a:effectLst/>
                <a:uFillTx/>
                <a:latin typeface="Montserrat Light Italics"/>
                <a:ea typeface="DejaVu Sans"/>
              </a:rPr>
              <a:t>, ...) : le site web est déjà déployé, il suffit d'y ajouter son contenu</a:t>
            </a:r>
            <a:endParaRPr b="0" lang="en-US" sz="2100" strike="noStrike" u="none">
              <a:solidFill>
                <a:srgbClr val="000000"/>
              </a:solidFill>
              <a:effectLst/>
              <a:uFillTx/>
              <a:latin typeface="FiraCode Nerd Font Propo"/>
            </a:endParaRPr>
          </a:p>
        </p:txBody>
      </p:sp>
      <p:pic>
        <p:nvPicPr>
          <p:cNvPr id="698" name="Picture 5" descr=""/>
          <p:cNvPicPr/>
          <p:nvPr/>
        </p:nvPicPr>
        <p:blipFill>
          <a:blip r:embed="rId1"/>
          <a:stretch/>
        </p:blipFill>
        <p:spPr>
          <a:xfrm>
            <a:off x="457200" y="6588360"/>
            <a:ext cx="553320" cy="726480"/>
          </a:xfrm>
          <a:prstGeom prst="rect">
            <a:avLst/>
          </a:prstGeom>
          <a:noFill/>
          <a:ln w="0">
            <a:noFill/>
          </a:ln>
        </p:spPr>
      </p:pic>
      <p:sp>
        <p:nvSpPr>
          <p:cNvPr id="699" name="TextBox 6"/>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Serveur web</a:t>
            </a:r>
            <a:endParaRPr b="0" lang="en-US" sz="9000" strike="noStrike" u="none">
              <a:solidFill>
                <a:srgbClr val="000000"/>
              </a:solidFill>
              <a:effectLst/>
              <a:uFillTx/>
              <a:latin typeface="FiraCode Nerd Font Propo"/>
            </a:endParaRPr>
          </a:p>
        </p:txBody>
      </p:sp>
      <p:sp>
        <p:nvSpPr>
          <p:cNvPr id="700"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01"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pic>
        <p:nvPicPr>
          <p:cNvPr id="702" name="Picture 9" descr=""/>
          <p:cNvPicPr/>
          <p:nvPr/>
        </p:nvPicPr>
        <p:blipFill>
          <a:blip r:embed="rId2"/>
          <a:stretch/>
        </p:blipFill>
        <p:spPr>
          <a:xfrm>
            <a:off x="9046440" y="-377280"/>
            <a:ext cx="783828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6fbfd"/>
        </a:solidFill>
      </p:bgPr>
    </p:bg>
    <p:spTree>
      <p:nvGrpSpPr>
        <p:cNvPr id="1" name=""/>
        <p:cNvGrpSpPr/>
        <p:nvPr/>
      </p:nvGrpSpPr>
      <p:grpSpPr>
        <a:xfrm>
          <a:off x="0" y="0"/>
          <a:ext cx="0" cy="0"/>
          <a:chOff x="0" y="0"/>
          <a:chExt cx="0" cy="0"/>
        </a:xfrm>
      </p:grpSpPr>
      <p:sp>
        <p:nvSpPr>
          <p:cNvPr id="703"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704" name="Picture 3" descr=""/>
          <p:cNvPicPr/>
          <p:nvPr/>
        </p:nvPicPr>
        <p:blipFill>
          <a:blip r:embed="rId1"/>
          <a:stretch/>
        </p:blipFill>
        <p:spPr>
          <a:xfrm>
            <a:off x="6492240" y="1028880"/>
            <a:ext cx="10766160" cy="8228520"/>
          </a:xfrm>
          <a:prstGeom prst="rect">
            <a:avLst/>
          </a:prstGeom>
          <a:noFill/>
          <a:ln w="0">
            <a:noFill/>
          </a:ln>
        </p:spPr>
      </p:pic>
      <p:sp>
        <p:nvSpPr>
          <p:cNvPr id="705" name="TextBox 4"/>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Serveur web</a:t>
            </a:r>
            <a:endParaRPr b="0" lang="en-US" sz="9000" strike="noStrike" u="none">
              <a:solidFill>
                <a:srgbClr val="000000"/>
              </a:solidFill>
              <a:effectLst/>
              <a:uFillTx/>
              <a:latin typeface="FiraCode Nerd Font Propo"/>
            </a:endParaRPr>
          </a:p>
        </p:txBody>
      </p:sp>
      <p:sp>
        <p:nvSpPr>
          <p:cNvPr id="706"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07"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70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709" name="Picture 3" descr=""/>
          <p:cNvPicPr/>
          <p:nvPr/>
        </p:nvPicPr>
        <p:blipFill>
          <a:blip r:embed="rId1"/>
          <a:stretch/>
        </p:blipFill>
        <p:spPr>
          <a:xfrm>
            <a:off x="9941040" y="825840"/>
            <a:ext cx="6167520" cy="2069280"/>
          </a:xfrm>
          <a:prstGeom prst="rect">
            <a:avLst/>
          </a:prstGeom>
          <a:noFill/>
          <a:ln w="0">
            <a:noFill/>
          </a:ln>
        </p:spPr>
      </p:pic>
      <p:pic>
        <p:nvPicPr>
          <p:cNvPr id="710" name="Picture 4" descr=""/>
          <p:cNvPicPr/>
          <p:nvPr/>
        </p:nvPicPr>
        <p:blipFill>
          <a:blip r:embed="rId2"/>
          <a:stretch/>
        </p:blipFill>
        <p:spPr>
          <a:xfrm>
            <a:off x="13475160" y="2896200"/>
            <a:ext cx="3783240" cy="2520000"/>
          </a:xfrm>
          <a:prstGeom prst="rect">
            <a:avLst/>
          </a:prstGeom>
          <a:noFill/>
          <a:ln w="0">
            <a:noFill/>
          </a:ln>
        </p:spPr>
      </p:pic>
      <p:pic>
        <p:nvPicPr>
          <p:cNvPr id="711" name="Picture 5" descr=""/>
          <p:cNvPicPr/>
          <p:nvPr/>
        </p:nvPicPr>
        <p:blipFill>
          <a:blip r:embed="rId3"/>
          <a:stretch/>
        </p:blipFill>
        <p:spPr>
          <a:xfrm>
            <a:off x="6172920" y="3459600"/>
            <a:ext cx="2587680" cy="1794600"/>
          </a:xfrm>
          <a:prstGeom prst="rect">
            <a:avLst/>
          </a:prstGeom>
          <a:noFill/>
          <a:ln w="0">
            <a:noFill/>
          </a:ln>
        </p:spPr>
      </p:pic>
      <p:sp>
        <p:nvSpPr>
          <p:cNvPr id="712" name="TextBox 6"/>
          <p:cNvSpPr/>
          <p:nvPr/>
        </p:nvSpPr>
        <p:spPr>
          <a:xfrm>
            <a:off x="1049040" y="6051240"/>
            <a:ext cx="16229520" cy="2613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Italics"/>
                <a:ea typeface="DejaVu Sans"/>
              </a:rPr>
              <a:t>Il existe de nombreux logiciels offrant les fonctionnalités des serveurs web, les principaux étant :</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Apache web server, notamment pour les sites dynamiques (JavaEE, PHP, ...). Ce serveur web est très puissant et entièrement configurable mais difficile à administrer et gourmand en ressouces</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 NginX, notamment pour les sites statiques, les sites aux contenus légers et en "reverse proxy" (passerelle vers des web serveurs secondaires). NginX est redoutablement efficace mais limité en fonctionalités</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Node.js, principalement pour des applications NodeJS ou comme serveur de développement sur un ordinateur personnel</a:t>
            </a:r>
            <a:endParaRPr b="0" lang="en-US" sz="2100" strike="noStrike" u="none">
              <a:solidFill>
                <a:srgbClr val="000000"/>
              </a:solidFill>
              <a:effectLst/>
              <a:uFillTx/>
              <a:latin typeface="FiraCode Nerd Font Propo"/>
            </a:endParaRPr>
          </a:p>
          <a:p>
            <a:pPr lvl="1" marL="453240" indent="-226800" algn="just">
              <a:lnSpc>
                <a:spcPts val="2940"/>
              </a:lnSpc>
              <a:buClr>
                <a:srgbClr val="011b3d"/>
              </a:buClr>
              <a:buFont typeface="Arial"/>
              <a:buChar char="•"/>
            </a:pPr>
            <a:r>
              <a:rPr b="0" lang="en-US" sz="2100" strike="noStrike" u="none">
                <a:solidFill>
                  <a:srgbClr val="011b3d"/>
                </a:solidFill>
                <a:effectLst/>
                <a:uFillTx/>
                <a:latin typeface="Montserrat Light Italics"/>
                <a:ea typeface="DejaVu Sans"/>
              </a:rPr>
              <a:t>Il en existe de nombreux autres, la plupart visant un objectif spécifique (Jetty pour les performances, ...)</a:t>
            </a:r>
            <a:endParaRPr b="0" lang="en-US" sz="2100" strike="noStrike" u="none">
              <a:solidFill>
                <a:srgbClr val="000000"/>
              </a:solidFill>
              <a:effectLst/>
              <a:uFillTx/>
              <a:latin typeface="FiraCode Nerd Font Propo"/>
            </a:endParaRPr>
          </a:p>
        </p:txBody>
      </p:sp>
      <p:pic>
        <p:nvPicPr>
          <p:cNvPr id="713" name="Picture 7" descr=""/>
          <p:cNvPicPr/>
          <p:nvPr/>
        </p:nvPicPr>
        <p:blipFill>
          <a:blip r:embed="rId4"/>
          <a:stretch/>
        </p:blipFill>
        <p:spPr>
          <a:xfrm>
            <a:off x="9046440" y="2997360"/>
            <a:ext cx="4809960" cy="1359000"/>
          </a:xfrm>
          <a:prstGeom prst="rect">
            <a:avLst/>
          </a:prstGeom>
          <a:noFill/>
          <a:ln w="0">
            <a:noFill/>
          </a:ln>
        </p:spPr>
      </p:pic>
      <p:pic>
        <p:nvPicPr>
          <p:cNvPr id="714" name="Picture 8" descr=""/>
          <p:cNvPicPr/>
          <p:nvPr/>
        </p:nvPicPr>
        <p:blipFill>
          <a:blip r:embed="rId5"/>
          <a:stretch/>
        </p:blipFill>
        <p:spPr>
          <a:xfrm>
            <a:off x="3358080" y="2195280"/>
            <a:ext cx="2171880" cy="2171880"/>
          </a:xfrm>
          <a:prstGeom prst="rect">
            <a:avLst/>
          </a:prstGeom>
          <a:noFill/>
          <a:ln w="0">
            <a:noFill/>
          </a:ln>
        </p:spPr>
      </p:pic>
      <p:sp>
        <p:nvSpPr>
          <p:cNvPr id="715" name="TextBox 9"/>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011b3d"/>
                </a:solidFill>
                <a:effectLst/>
                <a:uFillTx/>
                <a:latin typeface="Open Sans Extra Bold"/>
                <a:ea typeface="DejaVu Sans"/>
              </a:rPr>
              <a:t>Serveur web</a:t>
            </a:r>
            <a:endParaRPr b="0" lang="en-US" sz="9000" strike="noStrike" u="none">
              <a:solidFill>
                <a:srgbClr val="000000"/>
              </a:solidFill>
              <a:effectLst/>
              <a:uFillTx/>
              <a:latin typeface="FiraCode Nerd Font Propo"/>
            </a:endParaRPr>
          </a:p>
        </p:txBody>
      </p:sp>
      <p:sp>
        <p:nvSpPr>
          <p:cNvPr id="716" name="TextBox 10"/>
          <p:cNvSpPr/>
          <p:nvPr/>
        </p:nvSpPr>
        <p:spPr>
          <a:xfrm>
            <a:off x="1049040" y="5498640"/>
            <a:ext cx="16229520" cy="3729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Classic"/>
                <a:ea typeface="DejaVu Sans"/>
              </a:rPr>
              <a:t>Serveur web applicatif : quel produit ? </a:t>
            </a:r>
            <a:endParaRPr b="0" lang="en-US" sz="2100" strike="noStrike" u="none">
              <a:solidFill>
                <a:srgbClr val="000000"/>
              </a:solidFill>
              <a:effectLst/>
              <a:uFillTx/>
              <a:latin typeface="FiraCode Nerd Font Propo"/>
            </a:endParaRPr>
          </a:p>
        </p:txBody>
      </p:sp>
      <p:sp>
        <p:nvSpPr>
          <p:cNvPr id="717" name="TextBox 11"/>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18" name="TextBox 12"/>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COMPOSANTS</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308d"/>
        </a:solidFill>
      </p:bgPr>
    </p:bg>
    <p:spTree>
      <p:nvGrpSpPr>
        <p:cNvPr id="1" name=""/>
        <p:cNvGrpSpPr/>
        <p:nvPr/>
      </p:nvGrpSpPr>
      <p:grpSpPr>
        <a:xfrm>
          <a:off x="0" y="0"/>
          <a:ext cx="0" cy="0"/>
          <a:chOff x="0" y="0"/>
          <a:chExt cx="0" cy="0"/>
        </a:xfrm>
      </p:grpSpPr>
      <p:sp>
        <p:nvSpPr>
          <p:cNvPr id="719" name="TextBox 3"/>
          <p:cNvSpPr/>
          <p:nvPr/>
        </p:nvSpPr>
        <p:spPr>
          <a:xfrm>
            <a:off x="2354400" y="1123920"/>
            <a:ext cx="13323600" cy="3455640"/>
          </a:xfrm>
          <a:prstGeom prst="rect">
            <a:avLst/>
          </a:prstGeom>
          <a:noFill/>
          <a:ln w="0">
            <a:noFill/>
          </a:ln>
        </p:spPr>
        <p:style>
          <a:lnRef idx="0"/>
          <a:fillRef idx="0"/>
          <a:effectRef idx="0"/>
          <a:fontRef idx="minor"/>
        </p:style>
        <p:txBody>
          <a:bodyPr lIns="0" rIns="0" tIns="0" bIns="0" anchor="t">
            <a:spAutoFit/>
          </a:bodyPr>
          <a:p>
            <a:pPr algn="ctr">
              <a:lnSpc>
                <a:spcPts val="13606"/>
              </a:lnSpc>
            </a:pPr>
            <a:r>
              <a:rPr b="0" lang="en-US" sz="12260" spc="607" strike="noStrike" u="none">
                <a:solidFill>
                  <a:srgbClr val="ffbd59"/>
                </a:solidFill>
                <a:effectLst/>
                <a:uFillTx/>
                <a:latin typeface="Gagalin Bold"/>
                <a:ea typeface="DejaVu Sans"/>
              </a:rPr>
              <a:t>APPLICATION WEB ET CLOUD</a:t>
            </a:r>
            <a:endParaRPr b="0" lang="en-US" sz="12260" strike="noStrike" u="none">
              <a:solidFill>
                <a:srgbClr val="ffffff"/>
              </a:solidFill>
              <a:effectLst/>
              <a:uFillTx/>
              <a:latin typeface="FiraCode Nerd Font Propo"/>
            </a:endParaRPr>
          </a:p>
        </p:txBody>
      </p:sp>
      <p:sp>
        <p:nvSpPr>
          <p:cNvPr id="720" name="TextBox 4"/>
          <p:cNvSpPr/>
          <p:nvPr/>
        </p:nvSpPr>
        <p:spPr>
          <a:xfrm>
            <a:off x="2514600" y="5257800"/>
            <a:ext cx="14743440" cy="4332600"/>
          </a:xfrm>
          <a:prstGeom prst="rect">
            <a:avLst/>
          </a:prstGeom>
          <a:noFill/>
          <a:ln w="0">
            <a:noFill/>
          </a:ln>
        </p:spPr>
        <p:style>
          <a:lnRef idx="0"/>
          <a:fillRef idx="0"/>
          <a:effectRef idx="0"/>
          <a:fontRef idx="minor"/>
        </p:style>
        <p:txBody>
          <a:bodyPr lIns="0" rIns="0" tIns="0" bIns="0" anchor="t" anchorCtr="1">
            <a:spAutoFit/>
          </a:bodyPr>
          <a:p>
            <a:pPr algn="r">
              <a:lnSpc>
                <a:spcPts val="11370"/>
              </a:lnSpc>
            </a:pPr>
            <a:r>
              <a:rPr b="0" lang="en-US" sz="10240" spc="507" strike="noStrike" u="none">
                <a:solidFill>
                  <a:srgbClr val="ffff00"/>
                </a:solidFill>
                <a:effectLst/>
                <a:uFillTx/>
                <a:latin typeface="Gagalin Bold"/>
                <a:ea typeface="DejaVu Sans"/>
              </a:rPr>
              <a:t>4.2</a:t>
            </a:r>
            <a:endParaRPr b="0" lang="en-US" sz="10240" strike="noStrike" u="none">
              <a:solidFill>
                <a:srgbClr val="ffffff"/>
              </a:solidFill>
              <a:effectLst/>
              <a:uFillTx/>
              <a:latin typeface="FiraCode Nerd Font Propo"/>
            </a:endParaRPr>
          </a:p>
          <a:p>
            <a:pPr algn="r">
              <a:lnSpc>
                <a:spcPts val="11370"/>
              </a:lnSpc>
            </a:pPr>
            <a:r>
              <a:rPr b="0" lang="en-US" sz="10240" spc="507" strike="noStrike" u="none">
                <a:solidFill>
                  <a:srgbClr val="ffff00"/>
                </a:solidFill>
                <a:effectLst/>
                <a:uFillTx/>
                <a:latin typeface="Gagalin Bold"/>
                <a:ea typeface="DejaVu Sans"/>
              </a:rPr>
              <a:t>DÉVELOPPER EN UTILISANT LE CLOUD</a:t>
            </a:r>
            <a:endParaRPr b="0" lang="en-US" sz="1024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e5c8d"/>
        </a:solidFill>
      </p:bgPr>
    </p:bg>
    <p:spTree>
      <p:nvGrpSpPr>
        <p:cNvPr id="1" name=""/>
        <p:cNvGrpSpPr/>
        <p:nvPr/>
      </p:nvGrpSpPr>
      <p:grpSpPr>
        <a:xfrm>
          <a:off x="0" y="0"/>
          <a:ext cx="0" cy="0"/>
          <a:chOff x="0" y="0"/>
          <a:chExt cx="0" cy="0"/>
        </a:xfrm>
      </p:grpSpPr>
      <p:sp>
        <p:nvSpPr>
          <p:cNvPr id="721" name="AutoShape 2"/>
          <p:cNvSpPr/>
          <p:nvPr/>
        </p:nvSpPr>
        <p:spPr>
          <a:xfrm>
            <a:off x="17722800" y="4357440"/>
            <a:ext cx="8280" cy="2358000"/>
          </a:xfrm>
          <a:prstGeom prst="rect">
            <a:avLst/>
          </a:prstGeom>
          <a:solidFill>
            <a:srgbClr val="f5f5e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722" name="TextBox 3"/>
          <p:cNvSpPr/>
          <p:nvPr/>
        </p:nvSpPr>
        <p:spPr>
          <a:xfrm>
            <a:off x="1028880" y="527040"/>
            <a:ext cx="15993720" cy="1564200"/>
          </a:xfrm>
          <a:prstGeom prst="rect">
            <a:avLst/>
          </a:prstGeom>
          <a:noFill/>
          <a:ln w="0">
            <a:noFill/>
          </a:ln>
        </p:spPr>
        <p:style>
          <a:lnRef idx="0"/>
          <a:fillRef idx="0"/>
          <a:effectRef idx="0"/>
          <a:fontRef idx="minor"/>
        </p:style>
        <p:txBody>
          <a:bodyPr lIns="0" rIns="0" tIns="0" bIns="0" anchor="t">
            <a:spAutoFit/>
          </a:bodyPr>
          <a:p>
            <a:pPr>
              <a:lnSpc>
                <a:spcPts val="12319"/>
              </a:lnSpc>
              <a:tabLst>
                <a:tab algn="l" pos="0"/>
              </a:tabLst>
            </a:pPr>
            <a:r>
              <a:rPr b="0" lang="en-US" sz="8800" strike="noStrike" u="none">
                <a:solidFill>
                  <a:srgbClr val="ebebeb"/>
                </a:solidFill>
                <a:effectLst/>
                <a:uFillTx/>
                <a:latin typeface="Open Sans Extra Bold"/>
                <a:ea typeface="DejaVu Sans"/>
              </a:rPr>
              <a:t>Services web en mode SaaS</a:t>
            </a:r>
            <a:endParaRPr b="0" lang="en-US" sz="8800" strike="noStrike" u="none">
              <a:solidFill>
                <a:srgbClr val="ffffff"/>
              </a:solidFill>
              <a:effectLst/>
              <a:uFillTx/>
              <a:latin typeface="FiraCode Nerd Font Propo"/>
            </a:endParaRPr>
          </a:p>
        </p:txBody>
      </p:sp>
      <p:pic>
        <p:nvPicPr>
          <p:cNvPr id="723" name="Picture 4" descr=""/>
          <p:cNvPicPr/>
          <p:nvPr/>
        </p:nvPicPr>
        <p:blipFill>
          <a:blip r:embed="rId1"/>
          <a:stretch/>
        </p:blipFill>
        <p:spPr>
          <a:xfrm>
            <a:off x="13124160" y="5012280"/>
            <a:ext cx="3756960" cy="4804920"/>
          </a:xfrm>
          <a:prstGeom prst="rect">
            <a:avLst/>
          </a:prstGeom>
          <a:noFill/>
          <a:ln w="0">
            <a:noFill/>
          </a:ln>
        </p:spPr>
      </p:pic>
      <p:sp>
        <p:nvSpPr>
          <p:cNvPr id="724" name="TextBox 5"/>
          <p:cNvSpPr/>
          <p:nvPr/>
        </p:nvSpPr>
        <p:spPr>
          <a:xfrm>
            <a:off x="1028880" y="2430000"/>
            <a:ext cx="16229520" cy="44802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5f5ef"/>
                </a:solidFill>
                <a:effectLst/>
                <a:uFillTx/>
                <a:latin typeface="Montserrat Light"/>
                <a:ea typeface="DejaVu Sans"/>
              </a:rPr>
              <a:t>De nombreux services du Web sont déployés dans le Cloud et peuvent être intégrés directement lors du développement d'une application.</a:t>
            </a:r>
            <a:endParaRPr b="0" lang="en-US" sz="2100" strike="noStrike" u="none">
              <a:solidFill>
                <a:srgbClr val="ffffff"/>
              </a:solidFill>
              <a:effectLst/>
              <a:uFillTx/>
              <a:latin typeface="FiraCode Nerd Font Propo"/>
            </a:endParaRPr>
          </a:p>
          <a:p>
            <a:pPr algn="just">
              <a:lnSpc>
                <a:spcPts val="2940"/>
              </a:lnSpc>
            </a:pPr>
            <a:endParaRPr b="0" lang="en-US" sz="1800" strike="noStrike" u="none">
              <a:solidFill>
                <a:srgbClr val="ffffff"/>
              </a:solidFill>
              <a:effectLst/>
              <a:uFillTx/>
              <a:latin typeface="FiraCode Nerd Font Propo"/>
            </a:endParaRPr>
          </a:p>
          <a:p>
            <a:pPr algn="just">
              <a:lnSpc>
                <a:spcPts val="2940"/>
              </a:lnSpc>
            </a:pPr>
            <a:r>
              <a:rPr b="0" lang="en-US" sz="2100" strike="noStrike" u="none">
                <a:solidFill>
                  <a:srgbClr val="f5f5ef"/>
                </a:solidFill>
                <a:effectLst/>
                <a:uFillTx/>
                <a:latin typeface="Montserrat Light"/>
                <a:ea typeface="DejaVu Sans"/>
              </a:rPr>
              <a:t>On peut citer par exemple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services de </a:t>
            </a:r>
            <a:r>
              <a:rPr b="0" lang="en-US" sz="2100" strike="noStrike" u="none">
                <a:solidFill>
                  <a:srgbClr val="f5f5ef"/>
                </a:solidFill>
                <a:effectLst/>
                <a:uFillTx/>
                <a:latin typeface="Montserrat Light Bold"/>
                <a:ea typeface="DejaVu Sans"/>
              </a:rPr>
              <a:t>suivi opérationnel</a:t>
            </a:r>
            <a:r>
              <a:rPr b="0" lang="en-US" sz="2100" strike="noStrike" u="none">
                <a:solidFill>
                  <a:srgbClr val="f5f5ef"/>
                </a:solidFill>
                <a:effectLst/>
                <a:uFillTx/>
                <a:latin typeface="Montserrat Light"/>
                <a:ea typeface="DejaVu Sans"/>
              </a:rPr>
              <a:t> de projet (ticketing, logs, Service Desk, ...) : </a:t>
            </a:r>
            <a:r>
              <a:rPr b="0" lang="en-US" sz="2100" strike="noStrike" u="none">
                <a:solidFill>
                  <a:srgbClr val="f5f5ef"/>
                </a:solidFill>
                <a:effectLst/>
                <a:uFillTx/>
                <a:latin typeface="Montserrat Light Italics"/>
                <a:ea typeface="DejaVu Sans"/>
              </a:rPr>
              <a:t>JIRA, Zendesk, Dynatrace,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services de </a:t>
            </a:r>
            <a:r>
              <a:rPr b="0" lang="en-US" sz="2100" strike="noStrike" u="none">
                <a:solidFill>
                  <a:srgbClr val="f5f5ef"/>
                </a:solidFill>
                <a:effectLst/>
                <a:uFillTx/>
                <a:latin typeface="Montserrat Light Bold"/>
                <a:ea typeface="DejaVu Sans"/>
              </a:rPr>
              <a:t>login</a:t>
            </a:r>
            <a:r>
              <a:rPr b="0" lang="en-US" sz="2100" strike="noStrike" u="none">
                <a:solidFill>
                  <a:srgbClr val="f5f5ef"/>
                </a:solidFill>
                <a:effectLst/>
                <a:uFillTx/>
                <a:latin typeface="Montserrat Light"/>
                <a:ea typeface="DejaVu Sans"/>
              </a:rPr>
              <a:t> : </a:t>
            </a:r>
            <a:r>
              <a:rPr b="0" lang="en-US" sz="2100" strike="noStrike" u="none">
                <a:solidFill>
                  <a:srgbClr val="f5f5ef"/>
                </a:solidFill>
                <a:effectLst/>
                <a:uFillTx/>
                <a:latin typeface="Montserrat Light Italics"/>
                <a:ea typeface="DejaVu Sans"/>
              </a:rPr>
              <a:t>Google, Facebook,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Customer relationship management (</a:t>
            </a:r>
            <a:r>
              <a:rPr b="0" lang="en-US" sz="2100" strike="noStrike" u="none">
                <a:solidFill>
                  <a:srgbClr val="f5f5ef"/>
                </a:solidFill>
                <a:effectLst/>
                <a:uFillTx/>
                <a:latin typeface="Montserrat Light Bold"/>
                <a:ea typeface="DejaVu Sans"/>
              </a:rPr>
              <a:t>CRM</a:t>
            </a:r>
            <a:r>
              <a:rPr b="0" lang="en-US" sz="2100" strike="noStrike" u="none">
                <a:solidFill>
                  <a:srgbClr val="f5f5ef"/>
                </a:solidFill>
                <a:effectLst/>
                <a:uFillTx/>
                <a:latin typeface="Montserrat Light"/>
                <a:ea typeface="DejaVu Sans"/>
              </a:rPr>
              <a:t>) : </a:t>
            </a:r>
            <a:r>
              <a:rPr b="0" lang="en-US" sz="2100" strike="noStrike" u="none">
                <a:solidFill>
                  <a:srgbClr val="f5f5ef"/>
                </a:solidFill>
                <a:effectLst/>
                <a:uFillTx/>
                <a:latin typeface="Montserrat Light Italics"/>
                <a:ea typeface="DejaVu Sans"/>
              </a:rPr>
              <a:t>Salesforce, Okta,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services de </a:t>
            </a:r>
            <a:r>
              <a:rPr b="0" lang="en-US" sz="2100" strike="noStrike" u="none">
                <a:solidFill>
                  <a:srgbClr val="f5f5ef"/>
                </a:solidFill>
                <a:effectLst/>
                <a:uFillTx/>
                <a:latin typeface="Montserrat Light Bold"/>
                <a:ea typeface="DejaVu Sans"/>
              </a:rPr>
              <a:t>communication</a:t>
            </a:r>
            <a:r>
              <a:rPr b="0" lang="en-US" sz="2100" strike="noStrike" u="none">
                <a:solidFill>
                  <a:srgbClr val="f5f5ef"/>
                </a:solidFill>
                <a:effectLst/>
                <a:uFillTx/>
                <a:latin typeface="Montserrat Light"/>
                <a:ea typeface="DejaVu Sans"/>
              </a:rPr>
              <a:t> : </a:t>
            </a:r>
            <a:r>
              <a:rPr b="0" lang="en-US" sz="2100" strike="noStrike" u="none">
                <a:solidFill>
                  <a:srgbClr val="f5f5ef"/>
                </a:solidFill>
                <a:effectLst/>
                <a:uFillTx/>
                <a:latin typeface="Montserrat Light Italics"/>
                <a:ea typeface="DejaVu Sans"/>
              </a:rPr>
              <a:t>Slack</a:t>
            </a:r>
            <a:r>
              <a:rPr b="0" lang="en-US" sz="2100" strike="noStrike" u="none">
                <a:solidFill>
                  <a:srgbClr val="f5f5ef"/>
                </a:solidFill>
                <a:effectLst/>
                <a:uFillTx/>
                <a:latin typeface="Montserrat Light"/>
                <a:ea typeface="DejaVu Sans"/>
              </a:rPr>
              <a:t>,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a:t>
            </a:r>
            <a:r>
              <a:rPr b="0" lang="en-US" sz="2100" strike="noStrike" u="none">
                <a:solidFill>
                  <a:srgbClr val="f5f5ef"/>
                </a:solidFill>
                <a:effectLst/>
                <a:uFillTx/>
                <a:latin typeface="Montserrat Light Bold"/>
                <a:ea typeface="DejaVu Sans"/>
              </a:rPr>
              <a:t>suites bureautiques</a:t>
            </a:r>
            <a:r>
              <a:rPr b="0" lang="en-US" sz="2100" strike="noStrike" u="none">
                <a:solidFill>
                  <a:srgbClr val="f5f5ef"/>
                </a:solidFill>
                <a:effectLst/>
                <a:uFillTx/>
                <a:latin typeface="Montserrat Light"/>
                <a:ea typeface="DejaVu Sans"/>
              </a:rPr>
              <a:t> : </a:t>
            </a:r>
            <a:r>
              <a:rPr b="0" lang="en-US" sz="2100" strike="noStrike" u="none">
                <a:solidFill>
                  <a:srgbClr val="f5f5ef"/>
                </a:solidFill>
                <a:effectLst/>
                <a:uFillTx/>
                <a:latin typeface="Montserrat Light Italics"/>
                <a:ea typeface="DejaVu Sans"/>
              </a:rPr>
              <a:t>Google G Suite, Microsoft Office,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La </a:t>
            </a:r>
            <a:r>
              <a:rPr b="0" lang="en-US" sz="2100" strike="noStrike" u="none">
                <a:solidFill>
                  <a:srgbClr val="f5f5ef"/>
                </a:solidFill>
                <a:effectLst/>
                <a:uFillTx/>
                <a:latin typeface="Montserrat Light Bold"/>
                <a:ea typeface="DejaVu Sans"/>
              </a:rPr>
              <a:t>signature électronique</a:t>
            </a:r>
            <a:r>
              <a:rPr b="0" lang="en-US" sz="2100" strike="noStrike" u="none">
                <a:solidFill>
                  <a:srgbClr val="f5f5ef"/>
                </a:solidFill>
                <a:effectLst/>
                <a:uFillTx/>
                <a:latin typeface="Montserrat Light"/>
                <a:ea typeface="DejaVu Sans"/>
              </a:rPr>
              <a:t> de documents : </a:t>
            </a:r>
            <a:r>
              <a:rPr b="0" lang="en-US" sz="2100" strike="noStrike" u="none">
                <a:solidFill>
                  <a:srgbClr val="f5f5ef"/>
                </a:solidFill>
                <a:effectLst/>
                <a:uFillTx/>
                <a:latin typeface="Montserrat Light Italics"/>
                <a:ea typeface="DejaVu Sans"/>
              </a:rPr>
              <a:t>DocuSign,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services de </a:t>
            </a:r>
            <a:r>
              <a:rPr b="0" lang="en-US" sz="2100" strike="noStrike" u="none">
                <a:solidFill>
                  <a:srgbClr val="f5f5ef"/>
                </a:solidFill>
                <a:effectLst/>
                <a:uFillTx/>
                <a:latin typeface="Montserrat Light Bold"/>
                <a:ea typeface="DejaVu Sans"/>
              </a:rPr>
              <a:t>base de données hébergées</a:t>
            </a:r>
            <a:r>
              <a:rPr b="0" lang="en-US" sz="2100" strike="noStrike" u="none">
                <a:solidFill>
                  <a:srgbClr val="f5f5ef"/>
                </a:solidFill>
                <a:effectLst/>
                <a:uFillTx/>
                <a:latin typeface="Montserrat Light"/>
                <a:ea typeface="DejaVu Sans"/>
              </a:rPr>
              <a:t> :</a:t>
            </a:r>
            <a:r>
              <a:rPr b="0" lang="en-US" sz="2100" strike="noStrike" u="none">
                <a:solidFill>
                  <a:srgbClr val="f5f5ef"/>
                </a:solidFill>
                <a:effectLst/>
                <a:uFillTx/>
                <a:latin typeface="Montserrat Light Italics"/>
                <a:ea typeface="DejaVu Sans"/>
              </a:rPr>
              <a:t> Oracle Cloud DB, ...</a:t>
            </a:r>
            <a:endParaRPr b="0" lang="en-US" sz="2100" strike="noStrike" u="none">
              <a:solidFill>
                <a:srgbClr val="ffffff"/>
              </a:solidFill>
              <a:effectLst/>
              <a:uFillTx/>
              <a:latin typeface="FiraCode Nerd Font Propo"/>
            </a:endParaRPr>
          </a:p>
          <a:p>
            <a:pPr lvl="1" marL="453240" indent="-226800" algn="just">
              <a:lnSpc>
                <a:spcPts val="2940"/>
              </a:lnSpc>
              <a:buClr>
                <a:srgbClr val="f5f5ef"/>
              </a:buClr>
              <a:buFont typeface="Arial"/>
              <a:buChar char="•"/>
            </a:pPr>
            <a:r>
              <a:rPr b="0" lang="en-US" sz="2100" strike="noStrike" u="none">
                <a:solidFill>
                  <a:srgbClr val="f5f5ef"/>
                </a:solidFill>
                <a:effectLst/>
                <a:uFillTx/>
                <a:latin typeface="Montserrat Light"/>
                <a:ea typeface="DejaVu Sans"/>
              </a:rPr>
              <a:t>Les services </a:t>
            </a:r>
            <a:r>
              <a:rPr b="0" lang="en-US" sz="2100" strike="noStrike" u="none">
                <a:solidFill>
                  <a:srgbClr val="f5f5ef"/>
                </a:solidFill>
                <a:effectLst/>
                <a:uFillTx/>
                <a:latin typeface="Montserrat Light Bold"/>
                <a:ea typeface="DejaVu Sans"/>
              </a:rPr>
              <a:t>d'indexation</a:t>
            </a:r>
            <a:r>
              <a:rPr b="0" lang="en-US" sz="2100" strike="noStrike" u="none">
                <a:solidFill>
                  <a:srgbClr val="f5f5ef"/>
                </a:solidFill>
                <a:effectLst/>
                <a:uFillTx/>
                <a:latin typeface="Montserrat Light"/>
                <a:ea typeface="DejaVu Sans"/>
              </a:rPr>
              <a:t> et de </a:t>
            </a:r>
            <a:r>
              <a:rPr b="0" lang="en-US" sz="2100" strike="noStrike" u="none">
                <a:solidFill>
                  <a:srgbClr val="f5f5ef"/>
                </a:solidFill>
                <a:effectLst/>
                <a:uFillTx/>
                <a:latin typeface="Montserrat Light Bold"/>
                <a:ea typeface="DejaVu Sans"/>
              </a:rPr>
              <a:t>recherche sémantique</a:t>
            </a:r>
            <a:r>
              <a:rPr b="0" lang="en-US" sz="2100" strike="noStrike" u="none">
                <a:solidFill>
                  <a:srgbClr val="f5f5ef"/>
                </a:solidFill>
                <a:effectLst/>
                <a:uFillTx/>
                <a:latin typeface="Montserrat Light"/>
                <a:ea typeface="DejaVu Sans"/>
              </a:rPr>
              <a:t> : </a:t>
            </a:r>
            <a:r>
              <a:rPr b="0" lang="en-US" sz="2100" strike="noStrike" u="none">
                <a:solidFill>
                  <a:srgbClr val="f5f5ef"/>
                </a:solidFill>
                <a:effectLst/>
                <a:uFillTx/>
                <a:latin typeface="Montserrat Light Italics"/>
                <a:ea typeface="DejaVu Sans"/>
              </a:rPr>
              <a:t>Elasticsearch, ...</a:t>
            </a:r>
            <a:endParaRPr b="0" lang="en-US" sz="2100" strike="noStrike" u="none">
              <a:solidFill>
                <a:srgbClr val="ffffff"/>
              </a:solidFill>
              <a:effectLst/>
              <a:uFillTx/>
              <a:latin typeface="FiraCode Nerd Font Propo"/>
            </a:endParaRPr>
          </a:p>
        </p:txBody>
      </p:sp>
      <p:sp>
        <p:nvSpPr>
          <p:cNvPr id="725"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f5f5ef"/>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726"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f5f5ef"/>
                </a:solidFill>
                <a:effectLst/>
                <a:uFillTx/>
                <a:latin typeface="Montserrat Light"/>
                <a:ea typeface="DejaVu Sans"/>
              </a:rPr>
              <a:t>WEB ET CLOUD : LE CLOUD</a:t>
            </a:r>
            <a:endParaRPr b="0" lang="en-US" sz="1000" strike="noStrike" u="none">
              <a:solidFill>
                <a:srgbClr val="ffffff"/>
              </a:solidFill>
              <a:effectLst/>
              <a:uFillTx/>
              <a:latin typeface="FiraCode Nerd Font Propo"/>
            </a:endParaRPr>
          </a:p>
        </p:txBody>
      </p:sp>
      <p:pic>
        <p:nvPicPr>
          <p:cNvPr id="727" name="Picture 8" descr=""/>
          <p:cNvPicPr/>
          <p:nvPr/>
        </p:nvPicPr>
        <p:blipFill>
          <a:blip r:embed="rId2"/>
          <a:stretch/>
        </p:blipFill>
        <p:spPr>
          <a:xfrm>
            <a:off x="1028880" y="7790400"/>
            <a:ext cx="553320" cy="726480"/>
          </a:xfrm>
          <a:prstGeom prst="rect">
            <a:avLst/>
          </a:prstGeom>
          <a:noFill/>
          <a:ln w="0">
            <a:noFill/>
          </a:ln>
        </p:spPr>
      </p:pic>
      <p:sp>
        <p:nvSpPr>
          <p:cNvPr id="728" name="TextBox 9"/>
          <p:cNvSpPr/>
          <p:nvPr/>
        </p:nvSpPr>
        <p:spPr>
          <a:xfrm>
            <a:off x="1679040" y="7741080"/>
            <a:ext cx="10670400" cy="1120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ebebeb"/>
                </a:solidFill>
                <a:effectLst/>
                <a:uFillTx/>
                <a:latin typeface="Montserrat Light Italics"/>
                <a:ea typeface="DejaVu Sans"/>
              </a:rPr>
              <a:t>Il existe de très nombreux autres services disponibles avec lesquels s'interfacer. Avant de redévelopper une fonctionnalité ou de déployer une dépendance, il est donc avantageux d'étudier l'offre disponible.</a:t>
            </a:r>
            <a:endParaRPr b="0" lang="en-US" sz="210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e5c8d"/>
        </a:solidFill>
      </p:bgPr>
    </p:bg>
    <p:spTree>
      <p:nvGrpSpPr>
        <p:cNvPr id="1" name=""/>
        <p:cNvGrpSpPr/>
        <p:nvPr/>
      </p:nvGrpSpPr>
      <p:grpSpPr>
        <a:xfrm>
          <a:off x="0" y="0"/>
          <a:ext cx="0" cy="0"/>
          <a:chOff x="0" y="0"/>
          <a:chExt cx="0" cy="0"/>
        </a:xfrm>
      </p:grpSpPr>
      <p:sp>
        <p:nvSpPr>
          <p:cNvPr id="729" name="AutoShape 2"/>
          <p:cNvSpPr/>
          <p:nvPr/>
        </p:nvSpPr>
        <p:spPr>
          <a:xfrm>
            <a:off x="17722800" y="4357440"/>
            <a:ext cx="8280" cy="2358000"/>
          </a:xfrm>
          <a:prstGeom prst="rect">
            <a:avLst/>
          </a:prstGeom>
          <a:solidFill>
            <a:srgbClr val="f5f5e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pic>
        <p:nvPicPr>
          <p:cNvPr id="730" name="Picture 3" descr=""/>
          <p:cNvPicPr/>
          <p:nvPr/>
        </p:nvPicPr>
        <p:blipFill>
          <a:blip r:embed="rId1"/>
          <a:stretch/>
        </p:blipFill>
        <p:spPr>
          <a:xfrm>
            <a:off x="1028880" y="3074040"/>
            <a:ext cx="553320" cy="726480"/>
          </a:xfrm>
          <a:prstGeom prst="rect">
            <a:avLst/>
          </a:prstGeom>
          <a:noFill/>
          <a:ln w="0">
            <a:noFill/>
          </a:ln>
        </p:spPr>
      </p:pic>
      <p:pic>
        <p:nvPicPr>
          <p:cNvPr id="731" name="Picture 4" descr=""/>
          <p:cNvPicPr/>
          <p:nvPr/>
        </p:nvPicPr>
        <p:blipFill>
          <a:blip r:embed="rId2"/>
          <a:stretch/>
        </p:blipFill>
        <p:spPr>
          <a:xfrm>
            <a:off x="11448720" y="4705920"/>
            <a:ext cx="5809320" cy="4551120"/>
          </a:xfrm>
          <a:prstGeom prst="rect">
            <a:avLst/>
          </a:prstGeom>
          <a:noFill/>
          <a:ln w="0">
            <a:noFill/>
          </a:ln>
        </p:spPr>
      </p:pic>
      <p:sp>
        <p:nvSpPr>
          <p:cNvPr id="732" name="TextBox 5"/>
          <p:cNvSpPr/>
          <p:nvPr/>
        </p:nvSpPr>
        <p:spPr>
          <a:xfrm>
            <a:off x="1028880" y="857160"/>
            <a:ext cx="15993720" cy="1564200"/>
          </a:xfrm>
          <a:prstGeom prst="rect">
            <a:avLst/>
          </a:prstGeom>
          <a:noFill/>
          <a:ln w="0">
            <a:noFill/>
          </a:ln>
        </p:spPr>
        <p:style>
          <a:lnRef idx="0"/>
          <a:fillRef idx="0"/>
          <a:effectRef idx="0"/>
          <a:fontRef idx="minor"/>
        </p:style>
        <p:txBody>
          <a:bodyPr lIns="0" rIns="0" tIns="0" bIns="0" anchor="t">
            <a:spAutoFit/>
          </a:bodyPr>
          <a:p>
            <a:pPr>
              <a:lnSpc>
                <a:spcPts val="12319"/>
              </a:lnSpc>
              <a:tabLst>
                <a:tab algn="l" pos="0"/>
              </a:tabLst>
            </a:pPr>
            <a:r>
              <a:rPr b="0" lang="en-US" sz="8800" strike="noStrike" u="none">
                <a:solidFill>
                  <a:srgbClr val="f5f5ef"/>
                </a:solidFill>
                <a:effectLst/>
                <a:uFillTx/>
                <a:latin typeface="Open Sans Extra Bold"/>
                <a:ea typeface="DejaVu Sans"/>
              </a:rPr>
              <a:t>Services web en mode SaaS</a:t>
            </a:r>
            <a:endParaRPr b="0" lang="en-US" sz="8800" strike="noStrike" u="none">
              <a:solidFill>
                <a:srgbClr val="ffffff"/>
              </a:solidFill>
              <a:effectLst/>
              <a:uFillTx/>
              <a:latin typeface="FiraCode Nerd Font Propo"/>
            </a:endParaRPr>
          </a:p>
        </p:txBody>
      </p:sp>
      <p:sp>
        <p:nvSpPr>
          <p:cNvPr id="733"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f5f5ef"/>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734"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f5f5ef"/>
                </a:solidFill>
                <a:effectLst/>
                <a:uFillTx/>
                <a:latin typeface="Montserrat Light"/>
                <a:ea typeface="DejaVu Sans"/>
              </a:rPr>
              <a:t>WEB ET CLOUD : LE CLOUD</a:t>
            </a:r>
            <a:endParaRPr b="0" lang="en-US" sz="1000" strike="noStrike" u="none">
              <a:solidFill>
                <a:srgbClr val="ffffff"/>
              </a:solidFill>
              <a:effectLst/>
              <a:uFillTx/>
              <a:latin typeface="FiraCode Nerd Font Propo"/>
            </a:endParaRPr>
          </a:p>
        </p:txBody>
      </p:sp>
      <p:sp>
        <p:nvSpPr>
          <p:cNvPr id="735" name="TextBox 8"/>
          <p:cNvSpPr/>
          <p:nvPr/>
        </p:nvSpPr>
        <p:spPr>
          <a:xfrm>
            <a:off x="1774440" y="3035880"/>
            <a:ext cx="1092492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ebebeb"/>
                </a:solidFill>
                <a:effectLst/>
                <a:uFillTx/>
                <a:latin typeface="Montserrat Light"/>
                <a:ea typeface="DejaVu Sans"/>
              </a:rPr>
              <a:t>L'intégration avec ces services permet d'éviter de coder, déployer et maintenir un module de code avec peu d'intérêt (</a:t>
            </a:r>
            <a:r>
              <a:rPr b="0" lang="en-US" sz="2100" strike="noStrike" u="none">
                <a:solidFill>
                  <a:srgbClr val="ebebeb"/>
                </a:solidFill>
                <a:effectLst/>
                <a:uFillTx/>
                <a:latin typeface="Montserrat Light Italics"/>
                <a:ea typeface="DejaVu Sans"/>
              </a:rPr>
              <a:t>service de login, base de données, ...</a:t>
            </a:r>
            <a:r>
              <a:rPr b="0" lang="en-US" sz="2100" strike="noStrike" u="none">
                <a:solidFill>
                  <a:srgbClr val="ebebeb"/>
                </a:solidFill>
                <a:effectLst/>
                <a:uFillTx/>
                <a:latin typeface="Montserrat Light"/>
                <a:ea typeface="DejaVu Sans"/>
              </a:rPr>
              <a:t>) pour se concentrer sur les fonctionnalités business de l'application.</a:t>
            </a:r>
            <a:endParaRPr b="0" lang="en-US" sz="2100" strike="noStrike" u="none">
              <a:solidFill>
                <a:srgbClr val="ffffff"/>
              </a:solidFill>
              <a:effectLst/>
              <a:uFillTx/>
              <a:latin typeface="FiraCode Nerd Font Propo"/>
            </a:endParaRPr>
          </a:p>
          <a:p>
            <a:pPr algn="just">
              <a:lnSpc>
                <a:spcPts val="2940"/>
              </a:lnSpc>
            </a:pPr>
            <a:r>
              <a:rPr b="0" lang="en-US" sz="2100" strike="noStrike" u="none">
                <a:solidFill>
                  <a:srgbClr val="ebebeb"/>
                </a:solidFill>
                <a:effectLst/>
                <a:uFillTx/>
                <a:latin typeface="Montserrat Light"/>
                <a:ea typeface="DejaVu Sans"/>
              </a:rPr>
              <a:t>Cependant, ces services sont souvent payants tout au long du cycle de vie de l'application et les données sont déléguées au fournisseur du service.</a:t>
            </a:r>
            <a:endParaRPr b="0" lang="en-US" sz="210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AutoShape 2"/>
          <p:cNvSpPr/>
          <p:nvPr/>
        </p:nvSpPr>
        <p:spPr>
          <a:xfrm>
            <a:off x="17722800" y="4357440"/>
            <a:ext cx="8280" cy="235800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737" name="TextBox 3"/>
          <p:cNvSpPr/>
          <p:nvPr/>
        </p:nvSpPr>
        <p:spPr>
          <a:xfrm>
            <a:off x="1049040" y="866880"/>
            <a:ext cx="16209000" cy="2891880"/>
          </a:xfrm>
          <a:prstGeom prst="rect">
            <a:avLst/>
          </a:prstGeom>
          <a:noFill/>
          <a:ln w="0">
            <a:noFill/>
          </a:ln>
        </p:spPr>
        <p:style>
          <a:lnRef idx="0"/>
          <a:fillRef idx="0"/>
          <a:effectRef idx="0"/>
          <a:fontRef idx="minor"/>
        </p:style>
        <p:txBody>
          <a:bodyPr lIns="0" rIns="0" tIns="0" bIns="0" anchor="t">
            <a:spAutoFit/>
          </a:bodyPr>
          <a:p>
            <a:pPr>
              <a:lnSpc>
                <a:spcPts val="11387"/>
              </a:lnSpc>
              <a:tabLst>
                <a:tab algn="l" pos="0"/>
              </a:tabLst>
            </a:pPr>
            <a:r>
              <a:rPr b="0" lang="en-US" sz="8140" strike="noStrike" u="none">
                <a:solidFill>
                  <a:srgbClr val="020b14"/>
                </a:solidFill>
                <a:effectLst/>
                <a:uFillTx/>
                <a:latin typeface="Open Sans Extra Bold"/>
                <a:ea typeface="DejaVu Sans"/>
              </a:rPr>
              <a:t>Intégration des services Cloud dans une application Web</a:t>
            </a:r>
            <a:endParaRPr b="0" lang="en-US" sz="8140" strike="noStrike" u="none">
              <a:solidFill>
                <a:srgbClr val="000000"/>
              </a:solidFill>
              <a:effectLst/>
              <a:uFillTx/>
              <a:latin typeface="FiraCode Nerd Font Propo"/>
            </a:endParaRPr>
          </a:p>
        </p:txBody>
      </p:sp>
      <p:sp>
        <p:nvSpPr>
          <p:cNvPr id="738" name="TextBox 4"/>
          <p:cNvSpPr/>
          <p:nvPr/>
        </p:nvSpPr>
        <p:spPr>
          <a:xfrm>
            <a:off x="1028880" y="4788000"/>
            <a:ext cx="10681920" cy="373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20b14"/>
                </a:solidFill>
                <a:effectLst/>
                <a:uFillTx/>
                <a:latin typeface="Montserrat Light"/>
                <a:ea typeface="DejaVu Sans"/>
              </a:rPr>
              <a:t>Il existe 2 manières d'intégrer des services du Cloud dans une application :</a:t>
            </a:r>
            <a:endParaRPr b="0" lang="en-US" sz="2100" strike="noStrike" u="none">
              <a:solidFill>
                <a:srgbClr val="000000"/>
              </a:solidFill>
              <a:effectLst/>
              <a:uFillTx/>
              <a:latin typeface="FiraCode Nerd Font Propo"/>
            </a:endParaRPr>
          </a:p>
        </p:txBody>
      </p:sp>
      <p:pic>
        <p:nvPicPr>
          <p:cNvPr id="739" name="Picture 5" descr=""/>
          <p:cNvPicPr/>
          <p:nvPr/>
        </p:nvPicPr>
        <p:blipFill>
          <a:blip r:embed="rId1"/>
          <a:stretch/>
        </p:blipFill>
        <p:spPr>
          <a:xfrm>
            <a:off x="120240" y="4800600"/>
            <a:ext cx="793800" cy="542520"/>
          </a:xfrm>
          <a:prstGeom prst="rect">
            <a:avLst/>
          </a:prstGeom>
          <a:noFill/>
          <a:ln w="0">
            <a:noFill/>
          </a:ln>
        </p:spPr>
      </p:pic>
      <p:pic>
        <p:nvPicPr>
          <p:cNvPr id="740" name="Picture 6" descr=""/>
          <p:cNvPicPr/>
          <p:nvPr/>
        </p:nvPicPr>
        <p:blipFill>
          <a:blip r:embed="rId2"/>
          <a:stretch/>
        </p:blipFill>
        <p:spPr>
          <a:xfrm>
            <a:off x="11220480" y="3855960"/>
            <a:ext cx="6037920" cy="6037920"/>
          </a:xfrm>
          <a:prstGeom prst="rect">
            <a:avLst/>
          </a:prstGeom>
          <a:noFill/>
          <a:ln w="0">
            <a:noFill/>
          </a:ln>
        </p:spPr>
      </p:pic>
      <p:sp>
        <p:nvSpPr>
          <p:cNvPr id="741"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20b14"/>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42"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20b14"/>
                </a:solidFill>
                <a:effectLst/>
                <a:uFillTx/>
                <a:latin typeface="Montserrat Light"/>
                <a:ea typeface="DejaVu Sans"/>
              </a:rPr>
              <a:t>WEB ET CLOUD : LE CLOUD</a:t>
            </a:r>
            <a:endParaRPr b="0" lang="en-US" sz="1000" strike="noStrike" u="none">
              <a:solidFill>
                <a:srgbClr val="000000"/>
              </a:solidFill>
              <a:effectLst/>
              <a:uFillTx/>
              <a:latin typeface="FiraCode Nerd Font Propo"/>
            </a:endParaRPr>
          </a:p>
        </p:txBody>
      </p:sp>
      <p:sp>
        <p:nvSpPr>
          <p:cNvPr id="743" name="TextBox 9"/>
          <p:cNvSpPr/>
          <p:nvPr/>
        </p:nvSpPr>
        <p:spPr>
          <a:xfrm>
            <a:off x="1049040" y="6233040"/>
            <a:ext cx="9887040" cy="1493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20b14"/>
                </a:solidFill>
                <a:effectLst/>
                <a:uFillTx/>
                <a:latin typeface="Montserrat Light Bold"/>
                <a:ea typeface="DejaVu Sans"/>
              </a:rPr>
              <a:t>Par intégration de données</a:t>
            </a:r>
            <a:r>
              <a:rPr b="0" lang="en-US" sz="2100" strike="noStrike" u="none">
                <a:solidFill>
                  <a:srgbClr val="020b14"/>
                </a:solidFill>
                <a:effectLst/>
                <a:uFillTx/>
                <a:latin typeface="Montserrat Light"/>
                <a:ea typeface="DejaVu Sans"/>
              </a:rPr>
              <a:t> : synchronisation des données entre les répertoires de l'application et ceux du service hébergé. Les données sont traitées, transportées et/ou transformées pendant leur intégration. La connection au service est strictement orientée données.</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4594"/>
        </a:solidFill>
      </p:bgPr>
    </p:bg>
    <p:spTree>
      <p:nvGrpSpPr>
        <p:cNvPr id="1" name=""/>
        <p:cNvGrpSpPr/>
        <p:nvPr/>
      </p:nvGrpSpPr>
      <p:grpSpPr>
        <a:xfrm>
          <a:off x="0" y="0"/>
          <a:ext cx="0" cy="0"/>
          <a:chOff x="0" y="0"/>
          <a:chExt cx="0" cy="0"/>
        </a:xfrm>
      </p:grpSpPr>
      <p:sp>
        <p:nvSpPr>
          <p:cNvPr id="744" name="AutoShape 2"/>
          <p:cNvSpPr/>
          <p:nvPr/>
        </p:nvSpPr>
        <p:spPr>
          <a:xfrm>
            <a:off x="17722800" y="4357440"/>
            <a:ext cx="8280" cy="2358000"/>
          </a:xfrm>
          <a:prstGeom prst="rect">
            <a:avLst/>
          </a:prstGeom>
          <a:solidFill>
            <a:srgbClr val="f8f1e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745" name="TextBox 3"/>
          <p:cNvSpPr/>
          <p:nvPr/>
        </p:nvSpPr>
        <p:spPr>
          <a:xfrm>
            <a:off x="1049040" y="866880"/>
            <a:ext cx="16209000" cy="2891880"/>
          </a:xfrm>
          <a:prstGeom prst="rect">
            <a:avLst/>
          </a:prstGeom>
          <a:noFill/>
          <a:ln w="0">
            <a:noFill/>
          </a:ln>
        </p:spPr>
        <p:style>
          <a:lnRef idx="0"/>
          <a:fillRef idx="0"/>
          <a:effectRef idx="0"/>
          <a:fontRef idx="minor"/>
        </p:style>
        <p:txBody>
          <a:bodyPr lIns="0" rIns="0" tIns="0" bIns="0" anchor="t">
            <a:spAutoFit/>
          </a:bodyPr>
          <a:p>
            <a:pPr>
              <a:lnSpc>
                <a:spcPts val="11387"/>
              </a:lnSpc>
              <a:tabLst>
                <a:tab algn="l" pos="0"/>
              </a:tabLst>
            </a:pPr>
            <a:r>
              <a:rPr b="0" lang="en-US" sz="8140" strike="noStrike" u="none">
                <a:solidFill>
                  <a:srgbClr val="f8f1e1"/>
                </a:solidFill>
                <a:effectLst/>
                <a:uFillTx/>
                <a:latin typeface="Open Sans Extra Bold"/>
                <a:ea typeface="DejaVu Sans"/>
              </a:rPr>
              <a:t>Intégration des services Cloud dans une application Web</a:t>
            </a:r>
            <a:endParaRPr b="0" lang="en-US" sz="8140" strike="noStrike" u="none">
              <a:solidFill>
                <a:srgbClr val="ffffff"/>
              </a:solidFill>
              <a:effectLst/>
              <a:uFillTx/>
              <a:latin typeface="FiraCode Nerd Font Propo"/>
            </a:endParaRPr>
          </a:p>
        </p:txBody>
      </p:sp>
      <p:pic>
        <p:nvPicPr>
          <p:cNvPr id="746" name="Picture 4" descr=""/>
          <p:cNvPicPr/>
          <p:nvPr/>
        </p:nvPicPr>
        <p:blipFill>
          <a:blip r:embed="rId1"/>
          <a:stretch/>
        </p:blipFill>
        <p:spPr>
          <a:xfrm>
            <a:off x="11081520" y="5536800"/>
            <a:ext cx="6272280" cy="4076640"/>
          </a:xfrm>
          <a:prstGeom prst="rect">
            <a:avLst/>
          </a:prstGeom>
          <a:noFill/>
          <a:ln w="0">
            <a:noFill/>
          </a:ln>
        </p:spPr>
      </p:pic>
      <p:sp>
        <p:nvSpPr>
          <p:cNvPr id="747" name="TextBox 5"/>
          <p:cNvSpPr/>
          <p:nvPr/>
        </p:nvSpPr>
        <p:spPr>
          <a:xfrm>
            <a:off x="1028880" y="4788000"/>
            <a:ext cx="9632520" cy="1866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Par intégration applicative</a:t>
            </a:r>
            <a:r>
              <a:rPr b="0" lang="en-US" sz="2100" strike="noStrike" u="none">
                <a:solidFill>
                  <a:srgbClr val="f8f1e1"/>
                </a:solidFill>
                <a:effectLst/>
                <a:uFillTx/>
                <a:latin typeface="Montserrat Light"/>
                <a:ea typeface="DejaVu Sans"/>
              </a:rPr>
              <a:t> : les différents services hébergés sont interconnectés et arrangés pour fournir une continuité applicative avec le reste de l'application. Il sagit non seulement d'intégrer des données mais aussi d'exécuter des requêtes ou des commandes déclenchant des événements business ou des processus métier.</a:t>
            </a:r>
            <a:endParaRPr b="0" lang="en-US" sz="2100" strike="noStrike" u="none">
              <a:solidFill>
                <a:srgbClr val="ffffff"/>
              </a:solidFill>
              <a:effectLst/>
              <a:uFillTx/>
              <a:latin typeface="FiraCode Nerd Font Propo"/>
            </a:endParaRPr>
          </a:p>
        </p:txBody>
      </p:sp>
      <p:sp>
        <p:nvSpPr>
          <p:cNvPr id="748"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f8f1e1"/>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749" name="TextBox 7"/>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f8f1e1"/>
                </a:solidFill>
                <a:effectLst/>
                <a:uFillTx/>
                <a:latin typeface="Montserrat Light"/>
                <a:ea typeface="DejaVu Sans"/>
              </a:rPr>
              <a:t>WEB ET CLOUD : LE CLOUD</a:t>
            </a:r>
            <a:endParaRPr b="0" lang="en-US" sz="1000" strike="noStrike" u="none">
              <a:solidFill>
                <a:srgbClr val="ffffff"/>
              </a:solidFill>
              <a:effectLst/>
              <a:uFillTx/>
              <a:latin typeface="FiraCode Nerd Font Propo"/>
            </a:endParaRPr>
          </a:p>
        </p:txBody>
      </p:sp>
      <p:sp>
        <p:nvSpPr>
          <p:cNvPr id="750" name="TextBox 8"/>
          <p:cNvSpPr/>
          <p:nvPr/>
        </p:nvSpPr>
        <p:spPr>
          <a:xfrm>
            <a:off x="1028880" y="7556760"/>
            <a:ext cx="9632520" cy="74736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Italics"/>
                <a:ea typeface="DejaVu Sans"/>
              </a:rPr>
              <a:t>L'intégration de ces services se fait en utilisant les APIs qu'ils fournissent : voir la section "Applications Modernes" chapitre III pour plus d'informations.</a:t>
            </a:r>
            <a:endParaRPr b="0" lang="en-US" sz="2100" strike="noStrike" u="none">
              <a:solidFill>
                <a:srgbClr val="ffffff"/>
              </a:solidFill>
              <a:effectLst/>
              <a:uFillTx/>
              <a:latin typeface="FiraCode Nerd Font Propo"/>
            </a:endParaRPr>
          </a:p>
        </p:txBody>
      </p:sp>
      <p:pic>
        <p:nvPicPr>
          <p:cNvPr id="751" name="Picture 9" descr=""/>
          <p:cNvPicPr/>
          <p:nvPr/>
        </p:nvPicPr>
        <p:blipFill>
          <a:blip r:embed="rId2"/>
          <a:stretch/>
        </p:blipFill>
        <p:spPr>
          <a:xfrm>
            <a:off x="362880" y="7572960"/>
            <a:ext cx="553320" cy="726480"/>
          </a:xfrm>
          <a:prstGeom prst="rect">
            <a:avLst/>
          </a:prstGeom>
          <a:noFill/>
          <a:ln w="0">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30f1a"/>
        </a:solidFill>
      </p:bgPr>
    </p:bg>
    <p:spTree>
      <p:nvGrpSpPr>
        <p:cNvPr id="1" name=""/>
        <p:cNvGrpSpPr/>
        <p:nvPr/>
      </p:nvGrpSpPr>
      <p:grpSpPr>
        <a:xfrm>
          <a:off x="0" y="0"/>
          <a:ext cx="0" cy="0"/>
          <a:chOff x="0" y="0"/>
          <a:chExt cx="0" cy="0"/>
        </a:xfrm>
      </p:grpSpPr>
      <p:sp>
        <p:nvSpPr>
          <p:cNvPr id="752" name="AutoShape 2"/>
          <p:cNvSpPr/>
          <p:nvPr/>
        </p:nvSpPr>
        <p:spPr>
          <a:xfrm>
            <a:off x="17722800" y="4357440"/>
            <a:ext cx="8280" cy="2358000"/>
          </a:xfrm>
          <a:prstGeom prst="rect">
            <a:avLst/>
          </a:prstGeom>
          <a:solidFill>
            <a:srgbClr val="b4f4bc"/>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753" name="TextBox 3"/>
          <p:cNvSpPr/>
          <p:nvPr/>
        </p:nvSpPr>
        <p:spPr>
          <a:xfrm>
            <a:off x="1028880" y="3604320"/>
            <a:ext cx="16229520" cy="4480200"/>
          </a:xfrm>
          <a:prstGeom prst="rect">
            <a:avLst/>
          </a:prstGeom>
          <a:noFill/>
          <a:ln w="0">
            <a:noFill/>
          </a:ln>
        </p:spPr>
        <p:style>
          <a:lnRef idx="0"/>
          <a:fillRef idx="0"/>
          <a:effectRef idx="0"/>
          <a:fontRef idx="minor"/>
        </p:style>
        <p:txBody>
          <a:bodyPr lIns="0" rIns="0" tIns="0" bIns="0" anchor="t">
            <a:spAutoFit/>
          </a:bodyPr>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Base de code :</a:t>
            </a:r>
            <a:r>
              <a:rPr b="0" lang="en-US" sz="2100" strike="noStrike" u="none">
                <a:solidFill>
                  <a:srgbClr val="b4f4bc"/>
                </a:solidFill>
                <a:effectLst/>
                <a:uFillTx/>
                <a:latin typeface="Montserrat Light"/>
                <a:ea typeface="DejaVu Sans"/>
              </a:rPr>
              <a:t> Une base de code suivie avec un système de contrôle de version, plusieurs déploiements</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Dépendances :</a:t>
            </a:r>
            <a:r>
              <a:rPr b="0" lang="en-US" sz="2100" strike="noStrike" u="none">
                <a:solidFill>
                  <a:srgbClr val="b4f4bc"/>
                </a:solidFill>
                <a:effectLst/>
                <a:uFillTx/>
                <a:latin typeface="Montserrat Light"/>
                <a:ea typeface="DejaVu Sans"/>
              </a:rPr>
              <a:t> Déclarez explicitement et isolez les dépendances</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Configuration : </a:t>
            </a:r>
            <a:r>
              <a:rPr b="0" lang="en-US" sz="2100" strike="noStrike" u="none">
                <a:solidFill>
                  <a:srgbClr val="b4f4bc"/>
                </a:solidFill>
                <a:effectLst/>
                <a:uFillTx/>
                <a:latin typeface="Montserrat Light"/>
                <a:ea typeface="DejaVu Sans"/>
              </a:rPr>
              <a:t>Stockez la configuration dans l’environnement</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Services externes : </a:t>
            </a:r>
            <a:r>
              <a:rPr b="0" lang="en-US" sz="2100" strike="noStrike" u="none">
                <a:solidFill>
                  <a:srgbClr val="b4f4bc"/>
                </a:solidFill>
                <a:effectLst/>
                <a:uFillTx/>
                <a:latin typeface="Montserrat Light"/>
                <a:ea typeface="DejaVu Sans"/>
              </a:rPr>
              <a:t>Traitez les services externes comme des ressources attachées</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Assemblez, publiez, exécutez : </a:t>
            </a:r>
            <a:r>
              <a:rPr b="0" lang="en-US" sz="2100" strike="noStrike" u="none">
                <a:solidFill>
                  <a:srgbClr val="b4f4bc"/>
                </a:solidFill>
                <a:effectLst/>
                <a:uFillTx/>
                <a:latin typeface="Montserrat Light"/>
                <a:ea typeface="DejaVu Sans"/>
              </a:rPr>
              <a:t>Séparez strictement les étapes d’assemblage et d’exécution</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Processus : </a:t>
            </a:r>
            <a:r>
              <a:rPr b="0" lang="en-US" sz="2100" strike="noStrike" u="none">
                <a:solidFill>
                  <a:srgbClr val="b4f4bc"/>
                </a:solidFill>
                <a:effectLst/>
                <a:uFillTx/>
                <a:latin typeface="Montserrat Light"/>
                <a:ea typeface="DejaVu Sans"/>
              </a:rPr>
              <a:t>Exécutez l’application comme un ou plusieurs processus sans état</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Associations de ports : </a:t>
            </a:r>
            <a:r>
              <a:rPr b="0" lang="en-US" sz="2100" strike="noStrike" u="none">
                <a:solidFill>
                  <a:srgbClr val="b4f4bc"/>
                </a:solidFill>
                <a:effectLst/>
                <a:uFillTx/>
                <a:latin typeface="Montserrat Light"/>
                <a:ea typeface="DejaVu Sans"/>
              </a:rPr>
              <a:t>Exportez les services via des associations de ports</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Concurrence : </a:t>
            </a:r>
            <a:r>
              <a:rPr b="0" lang="en-US" sz="2100" strike="noStrike" u="none">
                <a:solidFill>
                  <a:srgbClr val="b4f4bc"/>
                </a:solidFill>
                <a:effectLst/>
                <a:uFillTx/>
                <a:latin typeface="Montserrat Light"/>
                <a:ea typeface="DejaVu Sans"/>
              </a:rPr>
              <a:t>Grossissez à l’aide du modèle de processus</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Jetable : </a:t>
            </a:r>
            <a:r>
              <a:rPr b="0" lang="en-US" sz="2100" strike="noStrike" u="none">
                <a:solidFill>
                  <a:srgbClr val="b4f4bc"/>
                </a:solidFill>
                <a:effectLst/>
                <a:uFillTx/>
                <a:latin typeface="Montserrat Light"/>
                <a:ea typeface="DejaVu Sans"/>
              </a:rPr>
              <a:t>Maximisez la robustesse avec des démarrages rapides et des arrêts gracieux</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Parité dev/prod : </a:t>
            </a:r>
            <a:r>
              <a:rPr b="0" lang="en-US" sz="2100" strike="noStrike" u="none">
                <a:solidFill>
                  <a:srgbClr val="b4f4bc"/>
                </a:solidFill>
                <a:effectLst/>
                <a:uFillTx/>
                <a:latin typeface="Montserrat Light"/>
                <a:ea typeface="DejaVu Sans"/>
              </a:rPr>
              <a:t>Gardez le développement, la validation et la production aussi proches que possible</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Logs : </a:t>
            </a:r>
            <a:r>
              <a:rPr b="0" lang="en-US" sz="2100" strike="noStrike" u="none">
                <a:solidFill>
                  <a:srgbClr val="b4f4bc"/>
                </a:solidFill>
                <a:effectLst/>
                <a:uFillTx/>
                <a:latin typeface="Montserrat Light"/>
                <a:ea typeface="DejaVu Sans"/>
              </a:rPr>
              <a:t>Traitez les logs comme des flux d’évènements</a:t>
            </a:r>
            <a:endParaRPr b="0" lang="en-US" sz="2100" strike="noStrike" u="none">
              <a:solidFill>
                <a:srgbClr val="ffffff"/>
              </a:solidFill>
              <a:effectLst/>
              <a:uFillTx/>
              <a:latin typeface="FiraCode Nerd Font Propo"/>
            </a:endParaRPr>
          </a:p>
          <a:p>
            <a:pPr lvl="1" marL="453240" indent="-226800" algn="just">
              <a:lnSpc>
                <a:spcPts val="2940"/>
              </a:lnSpc>
              <a:buClr>
                <a:srgbClr val="b4f4bc"/>
              </a:buClr>
              <a:buFont typeface="Arial"/>
              <a:buChar char="•"/>
            </a:pPr>
            <a:r>
              <a:rPr b="0" lang="en-US" sz="2100" strike="noStrike" u="none">
                <a:solidFill>
                  <a:srgbClr val="b4f4bc"/>
                </a:solidFill>
                <a:effectLst/>
                <a:uFillTx/>
                <a:latin typeface="Montserrat Light Bold"/>
                <a:ea typeface="DejaVu Sans"/>
              </a:rPr>
              <a:t>Processus d’administration : </a:t>
            </a:r>
            <a:r>
              <a:rPr b="0" lang="en-US" sz="2100" strike="noStrike" u="none">
                <a:solidFill>
                  <a:srgbClr val="b4f4bc"/>
                </a:solidFill>
                <a:effectLst/>
                <a:uFillTx/>
                <a:latin typeface="Montserrat Light"/>
                <a:ea typeface="DejaVu Sans"/>
              </a:rPr>
              <a:t>Lancez les processus d’administration et de maintenance comme des one-off-processes</a:t>
            </a:r>
            <a:endParaRPr b="0" lang="en-US" sz="2100" strike="noStrike" u="none">
              <a:solidFill>
                <a:srgbClr val="ffffff"/>
              </a:solidFill>
              <a:effectLst/>
              <a:uFillTx/>
              <a:latin typeface="FiraCode Nerd Font Propo"/>
            </a:endParaRPr>
          </a:p>
        </p:txBody>
      </p:sp>
      <p:pic>
        <p:nvPicPr>
          <p:cNvPr id="754" name="Picture 4" descr=""/>
          <p:cNvPicPr/>
          <p:nvPr/>
        </p:nvPicPr>
        <p:blipFill>
          <a:blip r:embed="rId1"/>
          <a:stretch/>
        </p:blipFill>
        <p:spPr>
          <a:xfrm>
            <a:off x="11312280" y="420480"/>
            <a:ext cx="6974640" cy="2178720"/>
          </a:xfrm>
          <a:prstGeom prst="rect">
            <a:avLst/>
          </a:prstGeom>
          <a:noFill/>
          <a:ln w="0">
            <a:noFill/>
          </a:ln>
        </p:spPr>
      </p:pic>
      <p:sp>
        <p:nvSpPr>
          <p:cNvPr id="755" name="TextBox 5"/>
          <p:cNvSpPr/>
          <p:nvPr/>
        </p:nvSpPr>
        <p:spPr>
          <a:xfrm>
            <a:off x="1049040" y="663840"/>
            <a:ext cx="15993720" cy="1599840"/>
          </a:xfrm>
          <a:prstGeom prst="rect">
            <a:avLst/>
          </a:prstGeom>
          <a:noFill/>
          <a:ln w="0">
            <a:noFill/>
          </a:ln>
        </p:spPr>
        <p:style>
          <a:lnRef idx="0"/>
          <a:fillRef idx="0"/>
          <a:effectRef idx="0"/>
          <a:fontRef idx="minor"/>
        </p:style>
        <p:txBody>
          <a:bodyPr lIns="0" rIns="0" tIns="0" bIns="0" anchor="t">
            <a:spAutoFit/>
          </a:bodyPr>
          <a:p>
            <a:pPr>
              <a:lnSpc>
                <a:spcPts val="12600"/>
              </a:lnSpc>
              <a:tabLst>
                <a:tab algn="l" pos="0"/>
              </a:tabLst>
            </a:pPr>
            <a:r>
              <a:rPr b="0" lang="en-US" sz="9000" strike="noStrike" u="none">
                <a:solidFill>
                  <a:srgbClr val="b4f4bc"/>
                </a:solidFill>
                <a:effectLst/>
                <a:uFillTx/>
                <a:latin typeface="Open Sans Extra Bold"/>
                <a:ea typeface="DejaVu Sans"/>
              </a:rPr>
              <a:t>Développement SaaS</a:t>
            </a:r>
            <a:endParaRPr b="0" lang="en-US" sz="9000" strike="noStrike" u="none">
              <a:solidFill>
                <a:srgbClr val="ffffff"/>
              </a:solidFill>
              <a:effectLst/>
              <a:uFillTx/>
              <a:latin typeface="FiraCode Nerd Font Propo"/>
            </a:endParaRPr>
          </a:p>
        </p:txBody>
      </p:sp>
      <p:sp>
        <p:nvSpPr>
          <p:cNvPr id="756" name="TextBox 7"/>
          <p:cNvSpPr/>
          <p:nvPr/>
        </p:nvSpPr>
        <p:spPr>
          <a:xfrm>
            <a:off x="813240" y="8823960"/>
            <a:ext cx="16229520" cy="372960"/>
          </a:xfrm>
          <a:prstGeom prst="rect">
            <a:avLst/>
          </a:prstGeom>
          <a:noFill/>
          <a:ln w="0">
            <a:noFill/>
          </a:ln>
        </p:spPr>
        <p:style>
          <a:lnRef idx="0"/>
          <a:fillRef idx="0"/>
          <a:effectRef idx="0"/>
          <a:fontRef idx="minor"/>
        </p:style>
        <p:txBody>
          <a:bodyPr lIns="0" rIns="0" tIns="0" bIns="0" anchor="t">
            <a:spAutoFit/>
          </a:bodyPr>
          <a:p>
            <a:pPr marL="906840" indent="-906840" algn="just">
              <a:lnSpc>
                <a:spcPts val="2940"/>
              </a:lnSpc>
              <a:tabLst>
                <a:tab algn="l" pos="0"/>
              </a:tabLst>
            </a:pPr>
            <a:r>
              <a:rPr b="0" lang="en-US" sz="2100" strike="noStrike" u="none">
                <a:solidFill>
                  <a:srgbClr val="b4f4bc"/>
                </a:solidFill>
                <a:effectLst/>
                <a:uFillTx/>
                <a:latin typeface="Montserrat Light Italics"/>
                <a:ea typeface="DejaVu Sans"/>
              </a:rPr>
              <a:t>Pour plus d'informations : </a:t>
            </a:r>
            <a:r>
              <a:rPr b="0" lang="en-US" sz="2100" strike="noStrike" u="sng">
                <a:solidFill>
                  <a:srgbClr val="b4f4bc"/>
                </a:solidFill>
                <a:effectLst/>
                <a:uFillTx/>
                <a:latin typeface="Montserrat Light"/>
                <a:ea typeface="DejaVu Sans"/>
              </a:rPr>
              <a:t>https://12factor.net/fr/</a:t>
            </a:r>
            <a:endParaRPr b="0" lang="en-US" sz="2100" strike="noStrike" u="none">
              <a:solidFill>
                <a:srgbClr val="ffffff"/>
              </a:solidFill>
              <a:effectLst/>
              <a:uFillTx/>
              <a:latin typeface="FiraCode Nerd Font Propo"/>
            </a:endParaRPr>
          </a:p>
        </p:txBody>
      </p:sp>
      <p:sp>
        <p:nvSpPr>
          <p:cNvPr id="757" name="TextBox 8"/>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b4f4bc"/>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758" name="TextBox 9"/>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b4f4bc"/>
                </a:solidFill>
                <a:effectLst/>
                <a:uFillTx/>
                <a:latin typeface="Montserrat Light"/>
                <a:ea typeface="DejaVu Sans"/>
              </a:rPr>
              <a:t>WEB ET CLOUD : LE CLOUD</a:t>
            </a:r>
            <a:endParaRPr b="0" lang="en-US" sz="1000" strike="noStrike" u="none">
              <a:solidFill>
                <a:srgbClr val="ffffff"/>
              </a:solidFill>
              <a:effectLst/>
              <a:uFillTx/>
              <a:latin typeface="FiraCode Nerd Font Propo"/>
            </a:endParaRPr>
          </a:p>
        </p:txBody>
      </p:sp>
      <p:sp>
        <p:nvSpPr>
          <p:cNvPr id="759" name="TextBox 10"/>
          <p:cNvSpPr/>
          <p:nvPr/>
        </p:nvSpPr>
        <p:spPr>
          <a:xfrm>
            <a:off x="1008360" y="3003480"/>
            <a:ext cx="16229520" cy="3740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b4f4bc"/>
                </a:solidFill>
                <a:effectLst/>
                <a:uFillTx/>
                <a:latin typeface="Montserrat Light"/>
                <a:ea typeface="DejaVu Sans"/>
              </a:rPr>
              <a:t>Le développement d'une application Web en mode Cloud se fait en suivant 12 principes essentiels appelés "</a:t>
            </a:r>
            <a:r>
              <a:rPr b="0" lang="en-US" sz="2100" strike="noStrike" u="none">
                <a:solidFill>
                  <a:srgbClr val="b4f4bc"/>
                </a:solidFill>
                <a:effectLst/>
                <a:uFillTx/>
                <a:latin typeface="Montserrat Light Bold"/>
                <a:ea typeface="DejaVu Sans"/>
              </a:rPr>
              <a:t>12 factor apps</a:t>
            </a:r>
            <a:r>
              <a:rPr b="0" lang="en-US" sz="2100" strike="noStrike" u="none">
                <a:solidFill>
                  <a:srgbClr val="b4f4bc"/>
                </a:solidFill>
                <a:effectLst/>
                <a:uFillTx/>
                <a:latin typeface="Montserrat Light"/>
                <a:ea typeface="DejaVu Sans"/>
              </a:rPr>
              <a:t>" :</a:t>
            </a:r>
            <a:endParaRPr b="0" lang="en-US" sz="210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be3f9"/>
        </a:solidFill>
      </p:bgPr>
    </p:bg>
    <p:spTree>
      <p:nvGrpSpPr>
        <p:cNvPr id="1" name=""/>
        <p:cNvGrpSpPr/>
        <p:nvPr/>
      </p:nvGrpSpPr>
      <p:grpSpPr>
        <a:xfrm>
          <a:off x="0" y="0"/>
          <a:ext cx="0" cy="0"/>
          <a:chOff x="0" y="0"/>
          <a:chExt cx="0" cy="0"/>
        </a:xfrm>
      </p:grpSpPr>
      <p:sp>
        <p:nvSpPr>
          <p:cNvPr id="123" name="AutoShape 2"/>
          <p:cNvSpPr/>
          <p:nvPr/>
        </p:nvSpPr>
        <p:spPr>
          <a:xfrm>
            <a:off x="17722800" y="4357440"/>
            <a:ext cx="8280" cy="2358000"/>
          </a:xfrm>
          <a:prstGeom prst="rect">
            <a:avLst/>
          </a:prstGeom>
          <a:solidFill>
            <a:srgbClr val="762d2b"/>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 Sans"/>
              <a:ea typeface="DejaVu Sans"/>
            </a:endParaRPr>
          </a:p>
        </p:txBody>
      </p:sp>
      <p:sp>
        <p:nvSpPr>
          <p:cNvPr id="124" name="TextBox 3"/>
          <p:cNvSpPr/>
          <p:nvPr/>
        </p:nvSpPr>
        <p:spPr>
          <a:xfrm>
            <a:off x="1028880" y="3121200"/>
            <a:ext cx="16229520" cy="4551120"/>
          </a:xfrm>
          <a:prstGeom prst="rect">
            <a:avLst/>
          </a:prstGeom>
          <a:noFill/>
          <a:ln w="0">
            <a:noFill/>
          </a:ln>
        </p:spPr>
        <p:style>
          <a:lnRef idx="0"/>
          <a:fillRef idx="0"/>
          <a:effectRef idx="0"/>
          <a:fontRef idx="minor"/>
        </p:style>
        <p:txBody>
          <a:bodyPr lIns="0" rIns="0" tIns="0" bIns="0" anchor="t">
            <a:spAutoFit/>
          </a:bodyPr>
          <a:p>
            <a:pPr algn="just">
              <a:lnSpc>
                <a:spcPts val="4479"/>
              </a:lnSpc>
            </a:pPr>
            <a:r>
              <a:rPr b="0" lang="en-US" sz="2800" spc="48" strike="noStrike" u="none">
                <a:solidFill>
                  <a:srgbClr val="762d2b"/>
                </a:solidFill>
                <a:effectLst/>
                <a:uFillTx/>
                <a:latin typeface="Montserrat Light"/>
                <a:ea typeface="DejaVu Sans"/>
              </a:rPr>
              <a:t>Son instance est </a:t>
            </a:r>
            <a:r>
              <a:rPr b="0" lang="en-US" sz="2800" spc="48" strike="noStrike" u="none">
                <a:solidFill>
                  <a:srgbClr val="762d2b"/>
                </a:solidFill>
                <a:effectLst/>
                <a:uFillTx/>
                <a:latin typeface="Montserrat Light Bold"/>
                <a:ea typeface="DejaVu Sans"/>
              </a:rPr>
              <a:t>dédiée à la machine de l'utilisateur</a:t>
            </a:r>
            <a:r>
              <a:rPr b="0" lang="en-US" sz="2800" spc="48" strike="noStrike" u="none">
                <a:solidFill>
                  <a:srgbClr val="762d2b"/>
                </a:solidFill>
                <a:effectLst/>
                <a:uFillTx/>
                <a:latin typeface="Montserrat Light"/>
                <a:ea typeface="DejaVu Sans"/>
              </a:rPr>
              <a:t>...</a:t>
            </a:r>
            <a:endParaRPr b="0" lang="en-US" sz="2800" strike="noStrike" u="none">
              <a:solidFill>
                <a:srgbClr val="000000"/>
              </a:solidFill>
              <a:effectLst/>
              <a:uFillTx/>
              <a:latin typeface="FiraCode Nerd Font Propo"/>
            </a:endParaRPr>
          </a:p>
          <a:p>
            <a:pPr algn="just">
              <a:lnSpc>
                <a:spcPts val="4479"/>
              </a:lnSpc>
            </a:pPr>
            <a:r>
              <a:rPr b="0" lang="en-US" sz="2800" spc="48" strike="noStrike" u="none">
                <a:solidFill>
                  <a:srgbClr val="762d2b"/>
                </a:solidFill>
                <a:effectLst/>
                <a:uFillTx/>
                <a:latin typeface="Montserrat Light"/>
                <a:ea typeface="DejaVu Sans"/>
              </a:rPr>
              <a:t>...mais peut être partagée par plusieurs comptes ou profils !</a:t>
            </a:r>
            <a:endParaRPr b="0" lang="en-US" sz="2800" strike="noStrike" u="none">
              <a:solidFill>
                <a:srgbClr val="000000"/>
              </a:solidFill>
              <a:effectLst/>
              <a:uFillTx/>
              <a:latin typeface="FiraCode Nerd Font Propo"/>
            </a:endParaRPr>
          </a:p>
          <a:p>
            <a:pPr algn="just">
              <a:lnSpc>
                <a:spcPts val="4479"/>
              </a:lnSpc>
            </a:pPr>
            <a:endParaRPr b="0" lang="en-US" sz="1800" strike="noStrike" u="none">
              <a:solidFill>
                <a:srgbClr val="000000"/>
              </a:solidFill>
              <a:effectLst/>
              <a:uFillTx/>
              <a:latin typeface="FiraCode Nerd Font Propo"/>
            </a:endParaRPr>
          </a:p>
          <a:p>
            <a:pPr algn="just">
              <a:lnSpc>
                <a:spcPts val="4479"/>
              </a:lnSpc>
            </a:pPr>
            <a:r>
              <a:rPr b="0" lang="en-US" sz="2800" spc="48" strike="noStrike" u="none">
                <a:solidFill>
                  <a:srgbClr val="762d2b"/>
                </a:solidFill>
                <a:effectLst/>
                <a:uFillTx/>
                <a:latin typeface="Montserrat Light"/>
                <a:ea typeface="DejaVu Sans"/>
              </a:rPr>
              <a:t>Il est démarré par l'utilisateur </a:t>
            </a:r>
            <a:r>
              <a:rPr b="0" lang="en-US" sz="2800" spc="48" strike="noStrike" u="none">
                <a:solidFill>
                  <a:srgbClr val="762d2b"/>
                </a:solidFill>
                <a:effectLst/>
                <a:uFillTx/>
                <a:latin typeface="Montserrat Light Bold"/>
                <a:ea typeface="DejaVu Sans"/>
              </a:rPr>
              <a:t>seulement pour le temps d'utilisation</a:t>
            </a:r>
            <a:r>
              <a:rPr b="0" lang="en-US" sz="2800" spc="48" strike="noStrike" u="none">
                <a:solidFill>
                  <a:srgbClr val="762d2b"/>
                </a:solidFill>
                <a:effectLst/>
                <a:uFillTx/>
                <a:latin typeface="Montserrat Light"/>
                <a:ea typeface="DejaVu Sans"/>
              </a:rPr>
              <a:t> de l'application.</a:t>
            </a:r>
            <a:endParaRPr b="0" lang="en-US" sz="2800" strike="noStrike" u="none">
              <a:solidFill>
                <a:srgbClr val="000000"/>
              </a:solidFill>
              <a:effectLst/>
              <a:uFillTx/>
              <a:latin typeface="FiraCode Nerd Font Propo"/>
            </a:endParaRPr>
          </a:p>
          <a:p>
            <a:pPr algn="just">
              <a:lnSpc>
                <a:spcPts val="4479"/>
              </a:lnSpc>
            </a:pPr>
            <a:endParaRPr b="0" lang="en-US" sz="1800" strike="noStrike" u="none">
              <a:solidFill>
                <a:srgbClr val="000000"/>
              </a:solidFill>
              <a:effectLst/>
              <a:uFillTx/>
              <a:latin typeface="FiraCode Nerd Font Propo"/>
            </a:endParaRPr>
          </a:p>
          <a:p>
            <a:pPr algn="just">
              <a:lnSpc>
                <a:spcPts val="4479"/>
              </a:lnSpc>
            </a:pPr>
            <a:r>
              <a:rPr b="0" lang="en-US" sz="2800" spc="48" strike="noStrike" u="none">
                <a:solidFill>
                  <a:srgbClr val="762d2b"/>
                </a:solidFill>
                <a:effectLst/>
                <a:uFillTx/>
                <a:latin typeface="Montserrat Light"/>
                <a:ea typeface="DejaVu Sans"/>
              </a:rPr>
              <a:t>Dépend des ressources de la machine de l'utilisateur :</a:t>
            </a:r>
            <a:endParaRPr b="0" lang="en-US" sz="2800" strike="noStrike" u="none">
              <a:solidFill>
                <a:srgbClr val="000000"/>
              </a:solidFill>
              <a:effectLst/>
              <a:uFillTx/>
              <a:latin typeface="FiraCode Nerd Font Propo"/>
            </a:endParaRPr>
          </a:p>
          <a:p>
            <a:pPr lvl="1" marL="604440" indent="-302400" algn="just">
              <a:lnSpc>
                <a:spcPts val="4479"/>
              </a:lnSpc>
              <a:buClr>
                <a:srgbClr val="762d2b"/>
              </a:buClr>
              <a:buFont typeface="Arial"/>
              <a:buChar char="•"/>
            </a:pPr>
            <a:r>
              <a:rPr b="0" lang="en-US" sz="2800" spc="48" strike="noStrike" u="none">
                <a:solidFill>
                  <a:srgbClr val="762d2b"/>
                </a:solidFill>
                <a:effectLst/>
                <a:uFillTx/>
                <a:latin typeface="Montserrat Light"/>
                <a:ea typeface="DejaVu Sans"/>
              </a:rPr>
              <a:t>Limitation mémoire, bande passante, CPU, ...</a:t>
            </a:r>
            <a:endParaRPr b="0" lang="en-US" sz="2800" strike="noStrike" u="none">
              <a:solidFill>
                <a:srgbClr val="000000"/>
              </a:solidFill>
              <a:effectLst/>
              <a:uFillTx/>
              <a:latin typeface="FiraCode Nerd Font Propo"/>
            </a:endParaRPr>
          </a:p>
          <a:p>
            <a:pPr lvl="1" marL="604440" indent="-302400" algn="just">
              <a:lnSpc>
                <a:spcPts val="4479"/>
              </a:lnSpc>
              <a:buClr>
                <a:srgbClr val="762d2b"/>
              </a:buClr>
              <a:buFont typeface="Arial"/>
              <a:buChar char="•"/>
            </a:pPr>
            <a:r>
              <a:rPr b="0" lang="en-US" sz="2800" spc="51" strike="noStrike" u="none">
                <a:solidFill>
                  <a:srgbClr val="762d2b"/>
                </a:solidFill>
                <a:effectLst/>
                <a:uFillTx/>
                <a:latin typeface="Montserrat Light"/>
                <a:ea typeface="DejaVu Sans"/>
              </a:rPr>
              <a:t>Dépendences peu maîtrisées : Android vs iPhone, version des librairies, ...</a:t>
            </a:r>
            <a:endParaRPr b="0" lang="en-US" sz="2800" strike="noStrike" u="none">
              <a:solidFill>
                <a:srgbClr val="000000"/>
              </a:solidFill>
              <a:effectLst/>
              <a:uFillTx/>
              <a:latin typeface="FiraCode Nerd Font Propo"/>
            </a:endParaRPr>
          </a:p>
        </p:txBody>
      </p:sp>
      <p:sp>
        <p:nvSpPr>
          <p:cNvPr id="125" name="TextBox 4"/>
          <p:cNvSpPr/>
          <p:nvPr/>
        </p:nvSpPr>
        <p:spPr>
          <a:xfrm>
            <a:off x="1028880" y="1282320"/>
            <a:ext cx="15973200" cy="873000"/>
          </a:xfrm>
          <a:prstGeom prst="rect">
            <a:avLst/>
          </a:prstGeom>
          <a:noFill/>
          <a:ln w="0">
            <a:noFill/>
          </a:ln>
        </p:spPr>
        <p:style>
          <a:lnRef idx="0"/>
          <a:fillRef idx="0"/>
          <a:effectRef idx="0"/>
          <a:fontRef idx="minor"/>
        </p:style>
        <p:txBody>
          <a:bodyPr lIns="0" rIns="0" tIns="0" bIns="0" anchor="t">
            <a:spAutoFit/>
          </a:bodyPr>
          <a:p>
            <a:pPr>
              <a:lnSpc>
                <a:spcPts val="6877"/>
              </a:lnSpc>
            </a:pPr>
            <a:r>
              <a:rPr b="0" lang="en-US" sz="6190" spc="303" strike="noStrike" u="none">
                <a:solidFill>
                  <a:srgbClr val="762d2b"/>
                </a:solidFill>
                <a:effectLst/>
                <a:uFillTx/>
                <a:latin typeface="Montserrat Classic Bold"/>
                <a:ea typeface="DejaVu Sans"/>
              </a:rPr>
              <a:t>LE CLIENT</a:t>
            </a:r>
            <a:endParaRPr b="0" lang="en-US" sz="6190" strike="noStrike" u="none">
              <a:solidFill>
                <a:srgbClr val="000000"/>
              </a:solidFill>
              <a:effectLst/>
              <a:uFillTx/>
              <a:latin typeface="FiraCode Nerd Font Propo"/>
            </a:endParaRPr>
          </a:p>
        </p:txBody>
      </p:sp>
      <p:pic>
        <p:nvPicPr>
          <p:cNvPr id="126" name="Picture 5" descr=""/>
          <p:cNvPicPr/>
          <p:nvPr/>
        </p:nvPicPr>
        <p:blipFill>
          <a:blip r:embed="rId1"/>
          <a:stretch/>
        </p:blipFill>
        <p:spPr>
          <a:xfrm>
            <a:off x="13461840" y="1028880"/>
            <a:ext cx="3539880" cy="3327480"/>
          </a:xfrm>
          <a:prstGeom prst="rect">
            <a:avLst/>
          </a:prstGeom>
          <a:noFill/>
          <a:ln w="0">
            <a:noFill/>
          </a:ln>
        </p:spPr>
      </p:pic>
      <p:sp>
        <p:nvSpPr>
          <p:cNvPr id="127" name="TextBox 6"/>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762d2b"/>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128" name="TextBox 7"/>
          <p:cNvSpPr/>
          <p:nvPr/>
        </p:nvSpPr>
        <p:spPr>
          <a:xfrm rot="16200000">
            <a:off x="1583568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762d2b"/>
                </a:solidFill>
                <a:effectLst/>
                <a:uFillTx/>
                <a:latin typeface="Montserrat Light"/>
                <a:ea typeface="DejaVu Sans"/>
              </a:rPr>
              <a:t>ARCHITECTURE CLIENT / SERVEUR</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bdc4"/>
        </a:solidFill>
      </p:bgPr>
    </p:bg>
    <p:spTree>
      <p:nvGrpSpPr>
        <p:cNvPr id="1" name=""/>
        <p:cNvGrpSpPr/>
        <p:nvPr/>
      </p:nvGrpSpPr>
      <p:grpSpPr>
        <a:xfrm>
          <a:off x="0" y="0"/>
          <a:ext cx="0" cy="0"/>
          <a:chOff x="0" y="0"/>
          <a:chExt cx="0" cy="0"/>
        </a:xfrm>
      </p:grpSpPr>
      <p:sp>
        <p:nvSpPr>
          <p:cNvPr id="760"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761" name="Picture 3" descr=""/>
          <p:cNvPicPr/>
          <p:nvPr/>
        </p:nvPicPr>
        <p:blipFill>
          <a:blip r:embed="rId1"/>
          <a:stretch/>
        </p:blipFill>
        <p:spPr>
          <a:xfrm>
            <a:off x="1829880" y="2626920"/>
            <a:ext cx="2743560" cy="2568960"/>
          </a:xfrm>
          <a:prstGeom prst="rect">
            <a:avLst/>
          </a:prstGeom>
          <a:noFill/>
          <a:ln w="0">
            <a:noFill/>
          </a:ln>
        </p:spPr>
      </p:pic>
      <p:pic>
        <p:nvPicPr>
          <p:cNvPr id="762" name="Picture 4" descr=""/>
          <p:cNvPicPr/>
          <p:nvPr/>
        </p:nvPicPr>
        <p:blipFill>
          <a:blip r:embed="rId2"/>
          <a:stretch/>
        </p:blipFill>
        <p:spPr>
          <a:xfrm>
            <a:off x="12499200" y="2626920"/>
            <a:ext cx="3968280" cy="2449800"/>
          </a:xfrm>
          <a:prstGeom prst="rect">
            <a:avLst/>
          </a:prstGeom>
          <a:noFill/>
          <a:ln w="0">
            <a:noFill/>
          </a:ln>
        </p:spPr>
      </p:pic>
      <p:pic>
        <p:nvPicPr>
          <p:cNvPr id="763" name="Picture 5" descr=""/>
          <p:cNvPicPr/>
          <p:nvPr/>
        </p:nvPicPr>
        <p:blipFill>
          <a:blip r:embed="rId3"/>
          <a:stretch/>
        </p:blipFill>
        <p:spPr>
          <a:xfrm>
            <a:off x="6597360" y="2626920"/>
            <a:ext cx="4806360" cy="2669760"/>
          </a:xfrm>
          <a:prstGeom prst="rect">
            <a:avLst/>
          </a:prstGeom>
          <a:noFill/>
          <a:ln w="0">
            <a:noFill/>
          </a:ln>
        </p:spPr>
      </p:pic>
      <p:sp>
        <p:nvSpPr>
          <p:cNvPr id="764" name="TextBox 6"/>
          <p:cNvSpPr/>
          <p:nvPr/>
        </p:nvSpPr>
        <p:spPr>
          <a:xfrm>
            <a:off x="1049040" y="702000"/>
            <a:ext cx="12040200" cy="1124640"/>
          </a:xfrm>
          <a:prstGeom prst="rect">
            <a:avLst/>
          </a:prstGeom>
          <a:noFill/>
          <a:ln w="0">
            <a:noFill/>
          </a:ln>
        </p:spPr>
        <p:style>
          <a:lnRef idx="0"/>
          <a:fillRef idx="0"/>
          <a:effectRef idx="0"/>
          <a:fontRef idx="minor"/>
        </p:style>
        <p:txBody>
          <a:bodyPr lIns="0" rIns="0" tIns="0" bIns="0" anchor="t">
            <a:spAutoFit/>
          </a:bodyPr>
          <a:p>
            <a:pPr>
              <a:lnSpc>
                <a:spcPts val="8858"/>
              </a:lnSpc>
              <a:tabLst>
                <a:tab algn="l" pos="0"/>
              </a:tabLst>
            </a:pPr>
            <a:r>
              <a:rPr b="0" lang="en-US" sz="6320" strike="noStrike" u="none">
                <a:solidFill>
                  <a:srgbClr val="011b3d"/>
                </a:solidFill>
                <a:effectLst/>
                <a:uFillTx/>
                <a:latin typeface="Open Sans Extra Bold"/>
                <a:ea typeface="DejaVu Sans"/>
              </a:rPr>
              <a:t>Les offres du marché (2023)</a:t>
            </a:r>
            <a:endParaRPr b="0" lang="en-US" sz="6320" strike="noStrike" u="none">
              <a:solidFill>
                <a:srgbClr val="000000"/>
              </a:solidFill>
              <a:effectLst/>
              <a:uFillTx/>
              <a:latin typeface="FiraCode Nerd Font Propo"/>
            </a:endParaRPr>
          </a:p>
        </p:txBody>
      </p:sp>
      <p:sp>
        <p:nvSpPr>
          <p:cNvPr id="765" name="TextBox 7"/>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66" name="TextBox 8"/>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LE CLOUD</a:t>
            </a:r>
            <a:endParaRPr b="0" lang="en-US" sz="1000" strike="noStrike" u="none">
              <a:solidFill>
                <a:srgbClr val="000000"/>
              </a:solidFill>
              <a:effectLst/>
              <a:uFillTx/>
              <a:latin typeface="FiraCode Nerd Font Propo"/>
            </a:endParaRPr>
          </a:p>
        </p:txBody>
      </p:sp>
      <p:sp>
        <p:nvSpPr>
          <p:cNvPr id="767" name="TextBox 9"/>
          <p:cNvSpPr/>
          <p:nvPr/>
        </p:nvSpPr>
        <p:spPr>
          <a:xfrm>
            <a:off x="1028880" y="5427720"/>
            <a:ext cx="4346280" cy="11203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Amazon Web Services (AWS) :  </a:t>
            </a:r>
            <a:r>
              <a:rPr b="0" lang="en-US" sz="2100" strike="noStrike" u="none">
                <a:solidFill>
                  <a:srgbClr val="f8f1e1"/>
                </a:solidFill>
                <a:effectLst/>
                <a:uFillTx/>
                <a:latin typeface="Montserrat Light Bold Italics"/>
                <a:ea typeface="DejaVu Sans"/>
              </a:rPr>
              <a:t>leader du marché, notamment en IaaS et en diversité de services</a:t>
            </a:r>
            <a:endParaRPr b="0" lang="en-US" sz="2100" strike="noStrike" u="none">
              <a:solidFill>
                <a:srgbClr val="000000"/>
              </a:solidFill>
              <a:effectLst/>
              <a:uFillTx/>
              <a:latin typeface="FiraCode Nerd Font Propo"/>
            </a:endParaRPr>
          </a:p>
        </p:txBody>
      </p:sp>
      <p:sp>
        <p:nvSpPr>
          <p:cNvPr id="768" name="TextBox 10"/>
          <p:cNvSpPr/>
          <p:nvPr/>
        </p:nvSpPr>
        <p:spPr>
          <a:xfrm>
            <a:off x="7172280" y="5427720"/>
            <a:ext cx="4346280" cy="149292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Microsoft Azure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Italics"/>
                <a:ea typeface="DejaVu Sans"/>
              </a:rPr>
              <a:t>#2 du marché, notamment en offres hybrides, apprécié des entreprises</a:t>
            </a:r>
            <a:endParaRPr b="0" lang="en-US" sz="2100" strike="noStrike" u="none">
              <a:solidFill>
                <a:srgbClr val="000000"/>
              </a:solidFill>
              <a:effectLst/>
              <a:uFillTx/>
              <a:latin typeface="FiraCode Nerd Font Propo"/>
            </a:endParaRPr>
          </a:p>
        </p:txBody>
      </p:sp>
      <p:sp>
        <p:nvSpPr>
          <p:cNvPr id="769" name="TextBox 11"/>
          <p:cNvSpPr/>
          <p:nvPr/>
        </p:nvSpPr>
        <p:spPr>
          <a:xfrm>
            <a:off x="12912120" y="5427720"/>
            <a:ext cx="43462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Google Cloud Platform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Italics"/>
                <a:ea typeface="DejaVu Sans"/>
              </a:rPr>
              <a:t>#3 en forte croissance</a:t>
            </a:r>
            <a:endParaRPr b="0" lang="en-US" sz="2100" strike="noStrike" u="none">
              <a:solidFill>
                <a:srgbClr val="000000"/>
              </a:solidFill>
              <a:effectLst/>
              <a:uFillTx/>
              <a:latin typeface="FiraCode Nerd Font Propo"/>
            </a:endParaRPr>
          </a:p>
        </p:txBody>
      </p:sp>
      <p:sp>
        <p:nvSpPr>
          <p:cNvPr id="770" name="TextBox 12"/>
          <p:cNvSpPr/>
          <p:nvPr/>
        </p:nvSpPr>
        <p:spPr>
          <a:xfrm>
            <a:off x="1028880" y="8030160"/>
            <a:ext cx="16229520" cy="1174320"/>
          </a:xfrm>
          <a:prstGeom prst="rect">
            <a:avLst/>
          </a:prstGeom>
          <a:noFill/>
          <a:ln w="0">
            <a:noFill/>
          </a:ln>
        </p:spPr>
        <p:style>
          <a:lnRef idx="0"/>
          <a:fillRef idx="0"/>
          <a:effectRef idx="0"/>
          <a:fontRef idx="minor"/>
        </p:style>
        <p:txBody>
          <a:bodyPr lIns="0" rIns="0" tIns="0" bIns="0" anchor="t">
            <a:spAutoFit/>
          </a:bodyPr>
          <a:p>
            <a:pPr algn="ctr">
              <a:lnSpc>
                <a:spcPts val="9249"/>
              </a:lnSpc>
              <a:tabLst>
                <a:tab algn="l" pos="0"/>
              </a:tabLst>
            </a:pPr>
            <a:r>
              <a:rPr b="0" lang="en-US" sz="6600" strike="noStrike" u="none">
                <a:solidFill>
                  <a:srgbClr val="f8f1e1"/>
                </a:solidFill>
                <a:effectLst/>
                <a:uFillTx/>
                <a:latin typeface="Open Sans Extra Bold Italics"/>
                <a:ea typeface="DejaVu Sans"/>
              </a:rPr>
              <a:t>Les généralistes</a:t>
            </a:r>
            <a:endParaRPr b="0" lang="en-US" sz="66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bdc4"/>
        </a:solidFill>
      </p:bgPr>
    </p:bg>
    <p:spTree>
      <p:nvGrpSpPr>
        <p:cNvPr id="1" name=""/>
        <p:cNvGrpSpPr/>
        <p:nvPr/>
      </p:nvGrpSpPr>
      <p:grpSpPr>
        <a:xfrm>
          <a:off x="0" y="0"/>
          <a:ext cx="0" cy="0"/>
          <a:chOff x="0" y="0"/>
          <a:chExt cx="0" cy="0"/>
        </a:xfrm>
      </p:grpSpPr>
      <p:sp>
        <p:nvSpPr>
          <p:cNvPr id="771"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772" name="Picture 3" descr=""/>
          <p:cNvPicPr/>
          <p:nvPr/>
        </p:nvPicPr>
        <p:blipFill>
          <a:blip r:embed="rId1"/>
          <a:stretch/>
        </p:blipFill>
        <p:spPr>
          <a:xfrm>
            <a:off x="0" y="1918800"/>
            <a:ext cx="5546520" cy="2911320"/>
          </a:xfrm>
          <a:prstGeom prst="rect">
            <a:avLst/>
          </a:prstGeom>
          <a:noFill/>
          <a:ln w="0">
            <a:noFill/>
          </a:ln>
        </p:spPr>
      </p:pic>
      <p:pic>
        <p:nvPicPr>
          <p:cNvPr id="773" name="Picture 4" descr=""/>
          <p:cNvPicPr/>
          <p:nvPr/>
        </p:nvPicPr>
        <p:blipFill>
          <a:blip r:embed="rId2"/>
          <a:stretch/>
        </p:blipFill>
        <p:spPr>
          <a:xfrm>
            <a:off x="6578640" y="1847520"/>
            <a:ext cx="4335480" cy="2508840"/>
          </a:xfrm>
          <a:prstGeom prst="rect">
            <a:avLst/>
          </a:prstGeom>
          <a:noFill/>
          <a:ln w="0">
            <a:noFill/>
          </a:ln>
        </p:spPr>
      </p:pic>
      <p:pic>
        <p:nvPicPr>
          <p:cNvPr id="774" name="Picture 5" descr=""/>
          <p:cNvPicPr/>
          <p:nvPr/>
        </p:nvPicPr>
        <p:blipFill>
          <a:blip r:embed="rId3"/>
          <a:stretch/>
        </p:blipFill>
        <p:spPr>
          <a:xfrm>
            <a:off x="12312720" y="1681560"/>
            <a:ext cx="4460040" cy="3148560"/>
          </a:xfrm>
          <a:prstGeom prst="rect">
            <a:avLst/>
          </a:prstGeom>
          <a:noFill/>
          <a:ln w="0">
            <a:noFill/>
          </a:ln>
        </p:spPr>
      </p:pic>
      <p:pic>
        <p:nvPicPr>
          <p:cNvPr id="775" name="Picture 6" descr=""/>
          <p:cNvPicPr/>
          <p:nvPr/>
        </p:nvPicPr>
        <p:blipFill>
          <a:blip r:embed="rId4"/>
          <a:stretch/>
        </p:blipFill>
        <p:spPr>
          <a:xfrm>
            <a:off x="12618720" y="6568200"/>
            <a:ext cx="4465440" cy="1785600"/>
          </a:xfrm>
          <a:prstGeom prst="rect">
            <a:avLst/>
          </a:prstGeom>
          <a:noFill/>
          <a:ln w="0">
            <a:noFill/>
          </a:ln>
        </p:spPr>
      </p:pic>
      <p:pic>
        <p:nvPicPr>
          <p:cNvPr id="776" name="Picture 7" descr=""/>
          <p:cNvPicPr/>
          <p:nvPr/>
        </p:nvPicPr>
        <p:blipFill>
          <a:blip r:embed="rId5"/>
          <a:stretch/>
        </p:blipFill>
        <p:spPr>
          <a:xfrm>
            <a:off x="511920" y="6221520"/>
            <a:ext cx="4703400" cy="2476800"/>
          </a:xfrm>
          <a:prstGeom prst="rect">
            <a:avLst/>
          </a:prstGeom>
          <a:noFill/>
          <a:ln w="0">
            <a:noFill/>
          </a:ln>
        </p:spPr>
      </p:pic>
      <p:sp>
        <p:nvSpPr>
          <p:cNvPr id="777" name="TextBox 8"/>
          <p:cNvSpPr/>
          <p:nvPr/>
        </p:nvSpPr>
        <p:spPr>
          <a:xfrm>
            <a:off x="1049040" y="702000"/>
            <a:ext cx="12040200" cy="1124640"/>
          </a:xfrm>
          <a:prstGeom prst="rect">
            <a:avLst/>
          </a:prstGeom>
          <a:noFill/>
          <a:ln w="0">
            <a:noFill/>
          </a:ln>
        </p:spPr>
        <p:style>
          <a:lnRef idx="0"/>
          <a:fillRef idx="0"/>
          <a:effectRef idx="0"/>
          <a:fontRef idx="minor"/>
        </p:style>
        <p:txBody>
          <a:bodyPr lIns="0" rIns="0" tIns="0" bIns="0" anchor="t">
            <a:spAutoFit/>
          </a:bodyPr>
          <a:p>
            <a:pPr>
              <a:lnSpc>
                <a:spcPts val="8858"/>
              </a:lnSpc>
              <a:tabLst>
                <a:tab algn="l" pos="0"/>
              </a:tabLst>
            </a:pPr>
            <a:r>
              <a:rPr b="0" lang="en-US" sz="6320" strike="noStrike" u="none">
                <a:solidFill>
                  <a:srgbClr val="011b3d"/>
                </a:solidFill>
                <a:effectLst/>
                <a:uFillTx/>
                <a:latin typeface="Open Sans Extra Bold"/>
                <a:ea typeface="DejaVu Sans"/>
              </a:rPr>
              <a:t>Les offres du marché (2023)</a:t>
            </a:r>
            <a:endParaRPr b="0" lang="en-US" sz="6320" strike="noStrike" u="none">
              <a:solidFill>
                <a:srgbClr val="000000"/>
              </a:solidFill>
              <a:effectLst/>
              <a:uFillTx/>
              <a:latin typeface="FiraCode Nerd Font Propo"/>
            </a:endParaRPr>
          </a:p>
        </p:txBody>
      </p:sp>
      <p:sp>
        <p:nvSpPr>
          <p:cNvPr id="778" name="TextBox 9"/>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79" name="TextBox 10"/>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LE CLOUD</a:t>
            </a:r>
            <a:endParaRPr b="0" lang="en-US" sz="1000" strike="noStrike" u="none">
              <a:solidFill>
                <a:srgbClr val="000000"/>
              </a:solidFill>
              <a:effectLst/>
              <a:uFillTx/>
              <a:latin typeface="FiraCode Nerd Font Propo"/>
            </a:endParaRPr>
          </a:p>
        </p:txBody>
      </p:sp>
      <p:sp>
        <p:nvSpPr>
          <p:cNvPr id="780" name="TextBox 11"/>
          <p:cNvSpPr/>
          <p:nvPr/>
        </p:nvSpPr>
        <p:spPr>
          <a:xfrm>
            <a:off x="1425600" y="4911480"/>
            <a:ext cx="318744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Salesforce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Italics"/>
                <a:ea typeface="DejaVu Sans"/>
              </a:rPr>
              <a:t>Spécialiste du SaaS</a:t>
            </a:r>
            <a:endParaRPr b="0" lang="en-US" sz="2100" strike="noStrike" u="none">
              <a:solidFill>
                <a:srgbClr val="000000"/>
              </a:solidFill>
              <a:effectLst/>
              <a:uFillTx/>
              <a:latin typeface="FiraCode Nerd Font Propo"/>
            </a:endParaRPr>
          </a:p>
        </p:txBody>
      </p:sp>
      <p:sp>
        <p:nvSpPr>
          <p:cNvPr id="781" name="TextBox 12"/>
          <p:cNvSpPr/>
          <p:nvPr/>
        </p:nvSpPr>
        <p:spPr>
          <a:xfrm>
            <a:off x="6970320" y="4793040"/>
            <a:ext cx="43462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Cisco Cloud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a:ea typeface="DejaVu Sans"/>
              </a:rPr>
              <a:t>Cloud orienté réseaux</a:t>
            </a:r>
            <a:endParaRPr b="0" lang="en-US" sz="2100" strike="noStrike" u="none">
              <a:solidFill>
                <a:srgbClr val="000000"/>
              </a:solidFill>
              <a:effectLst/>
              <a:uFillTx/>
              <a:latin typeface="FiraCode Nerd Font Propo"/>
            </a:endParaRPr>
          </a:p>
        </p:txBody>
      </p:sp>
      <p:sp>
        <p:nvSpPr>
          <p:cNvPr id="782" name="TextBox 13"/>
          <p:cNvSpPr/>
          <p:nvPr/>
        </p:nvSpPr>
        <p:spPr>
          <a:xfrm>
            <a:off x="12912120" y="4840200"/>
            <a:ext cx="43462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Alibaba Cloud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a:ea typeface="DejaVu Sans"/>
              </a:rPr>
              <a:t>leader en Chine</a:t>
            </a:r>
            <a:endParaRPr b="0" lang="en-US" sz="2100" strike="noStrike" u="none">
              <a:solidFill>
                <a:srgbClr val="000000"/>
              </a:solidFill>
              <a:effectLst/>
              <a:uFillTx/>
              <a:latin typeface="FiraCode Nerd Font Propo"/>
            </a:endParaRPr>
          </a:p>
        </p:txBody>
      </p:sp>
      <p:sp>
        <p:nvSpPr>
          <p:cNvPr id="783" name="TextBox 14"/>
          <p:cNvSpPr/>
          <p:nvPr/>
        </p:nvSpPr>
        <p:spPr>
          <a:xfrm>
            <a:off x="1049040" y="7025040"/>
            <a:ext cx="16229520" cy="1174320"/>
          </a:xfrm>
          <a:prstGeom prst="rect">
            <a:avLst/>
          </a:prstGeom>
          <a:noFill/>
          <a:ln w="0">
            <a:noFill/>
          </a:ln>
        </p:spPr>
        <p:style>
          <a:lnRef idx="0"/>
          <a:fillRef idx="0"/>
          <a:effectRef idx="0"/>
          <a:fontRef idx="minor"/>
        </p:style>
        <p:txBody>
          <a:bodyPr lIns="0" rIns="0" tIns="0" bIns="0" anchor="t">
            <a:spAutoFit/>
          </a:bodyPr>
          <a:p>
            <a:pPr algn="ctr">
              <a:lnSpc>
                <a:spcPts val="9249"/>
              </a:lnSpc>
              <a:tabLst>
                <a:tab algn="l" pos="0"/>
              </a:tabLst>
            </a:pPr>
            <a:r>
              <a:rPr b="0" lang="en-US" sz="6600" strike="noStrike" u="none">
                <a:solidFill>
                  <a:srgbClr val="f8f1e1"/>
                </a:solidFill>
                <a:effectLst/>
                <a:uFillTx/>
                <a:latin typeface="Open Sans Extra Bold Italics"/>
                <a:ea typeface="DejaVu Sans"/>
              </a:rPr>
              <a:t>Les niches</a:t>
            </a:r>
            <a:endParaRPr b="0" lang="en-US" sz="6600" strike="noStrike" u="none">
              <a:solidFill>
                <a:srgbClr val="000000"/>
              </a:solidFill>
              <a:effectLst/>
              <a:uFillTx/>
              <a:latin typeface="FiraCode Nerd Font Propo"/>
            </a:endParaRPr>
          </a:p>
        </p:txBody>
      </p:sp>
      <p:sp>
        <p:nvSpPr>
          <p:cNvPr id="784" name="TextBox 15"/>
          <p:cNvSpPr/>
          <p:nvPr/>
        </p:nvSpPr>
        <p:spPr>
          <a:xfrm>
            <a:off x="1568520" y="8853840"/>
            <a:ext cx="3806280" cy="111960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Oracle Cloud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Italics"/>
                <a:ea typeface="DejaVu Sans"/>
              </a:rPr>
              <a:t>Cloud autour de la base de données Oracle</a:t>
            </a:r>
            <a:endParaRPr b="0" lang="en-US" sz="2100" strike="noStrike" u="none">
              <a:solidFill>
                <a:srgbClr val="000000"/>
              </a:solidFill>
              <a:effectLst/>
              <a:uFillTx/>
              <a:latin typeface="FiraCode Nerd Font Propo"/>
            </a:endParaRPr>
          </a:p>
        </p:txBody>
      </p:sp>
      <p:sp>
        <p:nvSpPr>
          <p:cNvPr id="785" name="TextBox 16"/>
          <p:cNvSpPr/>
          <p:nvPr/>
        </p:nvSpPr>
        <p:spPr>
          <a:xfrm>
            <a:off x="13181760" y="8661240"/>
            <a:ext cx="3806280" cy="74628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f8f1e1"/>
                </a:solidFill>
                <a:effectLst/>
                <a:uFillTx/>
                <a:latin typeface="Montserrat Light Bold"/>
                <a:ea typeface="DejaVu Sans"/>
              </a:rPr>
              <a:t>IBM + RedHat :</a:t>
            </a:r>
            <a:endParaRPr b="0" lang="en-US" sz="2100" strike="noStrike" u="none">
              <a:solidFill>
                <a:srgbClr val="000000"/>
              </a:solidFill>
              <a:effectLst/>
              <a:uFillTx/>
              <a:latin typeface="FiraCode Nerd Font Propo"/>
            </a:endParaRPr>
          </a:p>
          <a:p>
            <a:pPr algn="just">
              <a:lnSpc>
                <a:spcPts val="2940"/>
              </a:lnSpc>
            </a:pPr>
            <a:r>
              <a:rPr b="0" lang="en-US" sz="2100" strike="noStrike" u="none">
                <a:solidFill>
                  <a:srgbClr val="f8f1e1"/>
                </a:solidFill>
                <a:effectLst/>
                <a:uFillTx/>
                <a:latin typeface="Montserrat Light Bold Italics"/>
                <a:ea typeface="DejaVu Sans"/>
              </a:rPr>
              <a:t>Cloud fortement hybride</a:t>
            </a:r>
            <a:endParaRPr b="0" lang="en-US" sz="21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bdc4"/>
        </a:solidFill>
      </p:bgPr>
    </p:bg>
    <p:spTree>
      <p:nvGrpSpPr>
        <p:cNvPr id="1" name=""/>
        <p:cNvGrpSpPr/>
        <p:nvPr/>
      </p:nvGrpSpPr>
      <p:grpSpPr>
        <a:xfrm>
          <a:off x="0" y="0"/>
          <a:ext cx="0" cy="0"/>
          <a:chOff x="0" y="0"/>
          <a:chExt cx="0" cy="0"/>
        </a:xfrm>
      </p:grpSpPr>
      <p:sp>
        <p:nvSpPr>
          <p:cNvPr id="786"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787" name="Picture 3" descr=""/>
          <p:cNvPicPr/>
          <p:nvPr/>
        </p:nvPicPr>
        <p:blipFill>
          <a:blip r:embed="rId1"/>
          <a:stretch/>
        </p:blipFill>
        <p:spPr>
          <a:xfrm>
            <a:off x="6949440" y="578880"/>
            <a:ext cx="8975520" cy="9365760"/>
          </a:xfrm>
          <a:prstGeom prst="rect">
            <a:avLst/>
          </a:prstGeom>
          <a:noFill/>
          <a:ln w="0">
            <a:noFill/>
          </a:ln>
        </p:spPr>
      </p:pic>
      <p:sp>
        <p:nvSpPr>
          <p:cNvPr id="788" name="TextBox 4"/>
          <p:cNvSpPr/>
          <p:nvPr/>
        </p:nvSpPr>
        <p:spPr>
          <a:xfrm>
            <a:off x="1049040" y="702000"/>
            <a:ext cx="4499640" cy="2249640"/>
          </a:xfrm>
          <a:prstGeom prst="rect">
            <a:avLst/>
          </a:prstGeom>
          <a:noFill/>
          <a:ln w="0">
            <a:noFill/>
          </a:ln>
        </p:spPr>
        <p:style>
          <a:lnRef idx="0"/>
          <a:fillRef idx="0"/>
          <a:effectRef idx="0"/>
          <a:fontRef idx="minor"/>
        </p:style>
        <p:txBody>
          <a:bodyPr lIns="0" rIns="0" tIns="0" bIns="0" anchor="t">
            <a:spAutoFit/>
          </a:bodyPr>
          <a:p>
            <a:pPr>
              <a:lnSpc>
                <a:spcPts val="8858"/>
              </a:lnSpc>
              <a:tabLst>
                <a:tab algn="l" pos="0"/>
              </a:tabLst>
            </a:pPr>
            <a:r>
              <a:rPr b="0" lang="en-US" sz="6320" strike="noStrike" u="none">
                <a:solidFill>
                  <a:srgbClr val="011b3d"/>
                </a:solidFill>
                <a:effectLst/>
                <a:uFillTx/>
                <a:latin typeface="Open Sans Extra Bold"/>
                <a:ea typeface="DejaVu Sans"/>
              </a:rPr>
              <a:t>Les offres du marché</a:t>
            </a:r>
            <a:endParaRPr b="0" lang="en-US" sz="6320" strike="noStrike" u="none">
              <a:solidFill>
                <a:srgbClr val="000000"/>
              </a:solidFill>
              <a:effectLst/>
              <a:uFillTx/>
              <a:latin typeface="FiraCode Nerd Font Propo"/>
            </a:endParaRPr>
          </a:p>
        </p:txBody>
      </p:sp>
      <p:sp>
        <p:nvSpPr>
          <p:cNvPr id="789"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90"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WEB ET CLOUD : LE CLOUD</a:t>
            </a:r>
            <a:endParaRPr b="0" lang="en-US" sz="100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791"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792" name="TextBox 3"/>
          <p:cNvSpPr/>
          <p:nvPr/>
        </p:nvSpPr>
        <p:spPr>
          <a:xfrm>
            <a:off x="1049040" y="789120"/>
            <a:ext cx="16209000" cy="1152360"/>
          </a:xfrm>
          <a:prstGeom prst="rect">
            <a:avLst/>
          </a:prstGeom>
          <a:noFill/>
          <a:ln w="0">
            <a:noFill/>
          </a:ln>
        </p:spPr>
        <p:style>
          <a:lnRef idx="0"/>
          <a:fillRef idx="0"/>
          <a:effectRef idx="0"/>
          <a:fontRef idx="minor"/>
        </p:style>
        <p:txBody>
          <a:bodyPr lIns="0" rIns="0" tIns="0" bIns="0" anchor="t">
            <a:spAutoFit/>
          </a:bodyPr>
          <a:p>
            <a:pPr>
              <a:lnSpc>
                <a:spcPts val="9074"/>
              </a:lnSpc>
              <a:tabLst>
                <a:tab algn="l" pos="0"/>
              </a:tabLst>
            </a:pPr>
            <a:r>
              <a:rPr b="0" lang="en-US" sz="6480" strike="noStrike" u="none">
                <a:solidFill>
                  <a:srgbClr val="011b3d"/>
                </a:solidFill>
                <a:effectLst/>
                <a:uFillTx/>
                <a:latin typeface="Open Sans Extra Bold"/>
                <a:ea typeface="DejaVu Sans"/>
              </a:rPr>
              <a:t>Pour aller plus loin : les microservices</a:t>
            </a:r>
            <a:endParaRPr b="0" lang="en-US" sz="6480" strike="noStrike" u="none">
              <a:solidFill>
                <a:srgbClr val="000000"/>
              </a:solidFill>
              <a:effectLst/>
              <a:uFillTx/>
              <a:latin typeface="FiraCode Nerd Font Propo"/>
            </a:endParaRPr>
          </a:p>
        </p:txBody>
      </p:sp>
      <p:sp>
        <p:nvSpPr>
          <p:cNvPr id="793" name="TextBox 4"/>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794" name="TextBox 5"/>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POUR ALLER PLUS LOIN</a:t>
            </a:r>
            <a:endParaRPr b="0" lang="en-US" sz="1000" strike="noStrike" u="none">
              <a:solidFill>
                <a:srgbClr val="000000"/>
              </a:solidFill>
              <a:effectLst/>
              <a:uFillTx/>
              <a:latin typeface="FiraCode Nerd Font Propo"/>
            </a:endParaRPr>
          </a:p>
        </p:txBody>
      </p:sp>
      <p:sp>
        <p:nvSpPr>
          <p:cNvPr id="795" name="TextBox 6"/>
          <p:cNvSpPr/>
          <p:nvPr/>
        </p:nvSpPr>
        <p:spPr>
          <a:xfrm>
            <a:off x="1049040" y="2314440"/>
            <a:ext cx="11715840" cy="2240640"/>
          </a:xfrm>
          <a:prstGeom prst="rect">
            <a:avLst/>
          </a:prstGeom>
          <a:noFill/>
          <a:ln w="0">
            <a:noFill/>
          </a:ln>
        </p:spPr>
        <p:style>
          <a:lnRef idx="0"/>
          <a:fillRef idx="0"/>
          <a:effectRef idx="0"/>
          <a:fontRef idx="minor"/>
        </p:style>
        <p:txBody>
          <a:bodyPr lIns="0" rIns="0" tIns="0" bIns="0" anchor="t">
            <a:spAutoFit/>
          </a:bodyPr>
          <a:p>
            <a:pPr algn="just">
              <a:lnSpc>
                <a:spcPts val="2940"/>
              </a:lnSpc>
            </a:pPr>
            <a:r>
              <a:rPr b="0" lang="en-US" sz="2100" strike="noStrike" u="none">
                <a:solidFill>
                  <a:srgbClr val="011b3d"/>
                </a:solidFill>
                <a:effectLst/>
                <a:uFillTx/>
                <a:latin typeface="Montserrat Light"/>
                <a:ea typeface="DejaVu Sans"/>
              </a:rPr>
              <a:t>L'augmentation considérable des débits de données sur Internet et l'arrivée du Cloud ont vu le développement d'une nouvelle infrastructure logicielle : les microservices.</a:t>
            </a:r>
            <a:endParaRPr b="0" lang="en-US" sz="2100" strike="noStrike" u="none">
              <a:solidFill>
                <a:srgbClr val="000000"/>
              </a:solidFill>
              <a:effectLst/>
              <a:uFillTx/>
              <a:latin typeface="FiraCode Nerd Font Propo"/>
            </a:endParaRPr>
          </a:p>
          <a:p>
            <a:pPr algn="just">
              <a:lnSpc>
                <a:spcPts val="2940"/>
              </a:lnSpc>
            </a:pPr>
            <a:endParaRPr b="0" lang="en-US" sz="1800" strike="noStrike" u="none">
              <a:solidFill>
                <a:srgbClr val="000000"/>
              </a:solidFill>
              <a:effectLst/>
              <a:uFillTx/>
              <a:latin typeface="FiraCode Nerd Font Propo"/>
            </a:endParaRPr>
          </a:p>
          <a:p>
            <a:pPr algn="just">
              <a:lnSpc>
                <a:spcPts val="2940"/>
              </a:lnSpc>
            </a:pPr>
            <a:r>
              <a:rPr b="0" lang="en-US" sz="2100" strike="noStrike" u="none">
                <a:solidFill>
                  <a:srgbClr val="011b3d"/>
                </a:solidFill>
                <a:effectLst/>
                <a:uFillTx/>
                <a:latin typeface="Montserrat Light"/>
                <a:ea typeface="DejaVu Sans"/>
              </a:rPr>
              <a:t>Les microservices sont des "morceaux" d'application faiblement couplés les unes aux autres et permettant chacun de réaliser une fonction dédiée de l'application. Ces découpages sont donc orientés services (fonctionnalités) et non dépendances techniques (base de données, ...)</a:t>
            </a:r>
            <a:endParaRPr b="0" lang="en-US" sz="2100" strike="noStrike" u="none">
              <a:solidFill>
                <a:srgbClr val="000000"/>
              </a:solidFill>
              <a:effectLst/>
              <a:uFillTx/>
              <a:latin typeface="FiraCode Nerd Font Propo"/>
            </a:endParaRPr>
          </a:p>
        </p:txBody>
      </p:sp>
      <p:sp>
        <p:nvSpPr>
          <p:cNvPr id="796" name="TextBox 7"/>
          <p:cNvSpPr/>
          <p:nvPr/>
        </p:nvSpPr>
        <p:spPr>
          <a:xfrm>
            <a:off x="6656400" y="4977000"/>
            <a:ext cx="10602000" cy="960480"/>
          </a:xfrm>
          <a:prstGeom prst="rect">
            <a:avLst/>
          </a:prstGeom>
          <a:noFill/>
          <a:ln w="0">
            <a:noFill/>
          </a:ln>
        </p:spPr>
        <p:style>
          <a:lnRef idx="0"/>
          <a:fillRef idx="0"/>
          <a:effectRef idx="0"/>
          <a:fontRef idx="minor"/>
        </p:style>
        <p:txBody>
          <a:bodyPr lIns="0" rIns="0" tIns="0" bIns="0" anchor="t">
            <a:spAutoFit/>
          </a:bodyPr>
          <a:p>
            <a:pPr algn="just">
              <a:lnSpc>
                <a:spcPts val="2520"/>
              </a:lnSpc>
            </a:pPr>
            <a:r>
              <a:rPr b="0" lang="en-US" sz="1800" strike="noStrike" u="none">
                <a:solidFill>
                  <a:srgbClr val="011b3d"/>
                </a:solidFill>
                <a:effectLst/>
                <a:uFillTx/>
                <a:latin typeface="Montserrat Light Italics"/>
                <a:ea typeface="DejaVu Sans"/>
              </a:rPr>
              <a:t>Un exemple de microservice est un service de login centralisé : ce service est complètement indépendant (données dédiées, ...), fournit une fonctionnalité (le login), mais n'a pas d'utilité concrète s'il n'est pas assemblé dans une application finale.</a:t>
            </a:r>
            <a:endParaRPr b="0" lang="en-US" sz="1800" strike="noStrike" u="none">
              <a:solidFill>
                <a:srgbClr val="000000"/>
              </a:solidFill>
              <a:effectLst/>
              <a:uFillTx/>
              <a:latin typeface="FiraCode Nerd Font Propo"/>
            </a:endParaRPr>
          </a:p>
        </p:txBody>
      </p:sp>
      <p:pic>
        <p:nvPicPr>
          <p:cNvPr id="797" name="Picture 8" descr=""/>
          <p:cNvPicPr/>
          <p:nvPr/>
        </p:nvPicPr>
        <p:blipFill>
          <a:blip r:embed="rId1"/>
          <a:stretch/>
        </p:blipFill>
        <p:spPr>
          <a:xfrm>
            <a:off x="5943600" y="5029200"/>
            <a:ext cx="553320" cy="726480"/>
          </a:xfrm>
          <a:prstGeom prst="rect">
            <a:avLst/>
          </a:prstGeom>
          <a:noFill/>
          <a:ln w="0">
            <a:noFill/>
          </a:ln>
        </p:spPr>
      </p:pic>
      <p:sp>
        <p:nvSpPr>
          <p:cNvPr id="798" name="TextBox 9"/>
          <p:cNvSpPr/>
          <p:nvPr/>
        </p:nvSpPr>
        <p:spPr>
          <a:xfrm>
            <a:off x="1028880" y="6530040"/>
            <a:ext cx="10928160" cy="1280520"/>
          </a:xfrm>
          <a:prstGeom prst="rect">
            <a:avLst/>
          </a:prstGeom>
          <a:noFill/>
          <a:ln w="0">
            <a:noFill/>
          </a:ln>
        </p:spPr>
        <p:style>
          <a:lnRef idx="0"/>
          <a:fillRef idx="0"/>
          <a:effectRef idx="0"/>
          <a:fontRef idx="minor"/>
        </p:style>
        <p:txBody>
          <a:bodyPr lIns="0" rIns="0" tIns="0" bIns="0" anchor="t">
            <a:spAutoFit/>
          </a:bodyPr>
          <a:p>
            <a:pPr algn="just">
              <a:lnSpc>
                <a:spcPts val="2520"/>
              </a:lnSpc>
            </a:pPr>
            <a:r>
              <a:rPr b="0" lang="en-US" sz="1800" strike="noStrike" u="none">
                <a:solidFill>
                  <a:srgbClr val="011b3d"/>
                </a:solidFill>
                <a:effectLst/>
                <a:uFillTx/>
                <a:latin typeface="Montserrat Light Italics"/>
                <a:ea typeface="DejaVu Sans"/>
              </a:rPr>
              <a:t>Les architectures de microservices sont indépendantes du Cloud, mais en pratique elles se reposent souvent sur les fonctionnalités des plateformes PaaS qui répondent à leurs besoins opérationnels importants : équilibrage de charge, routage entre services, ...</a:t>
            </a:r>
            <a:endParaRPr b="0" lang="en-US" sz="1800" strike="noStrike" u="none">
              <a:solidFill>
                <a:srgbClr val="000000"/>
              </a:solidFill>
              <a:effectLst/>
              <a:uFillTx/>
              <a:latin typeface="FiraCode Nerd Font Propo"/>
            </a:endParaRPr>
          </a:p>
          <a:p>
            <a:pPr algn="just">
              <a:lnSpc>
                <a:spcPts val="2520"/>
              </a:lnSpc>
            </a:pPr>
            <a:r>
              <a:rPr b="0" lang="en-US" sz="1800" strike="noStrike" u="none">
                <a:solidFill>
                  <a:srgbClr val="011b3d"/>
                </a:solidFill>
                <a:effectLst/>
                <a:uFillTx/>
                <a:latin typeface="Montserrat Light Italics"/>
                <a:ea typeface="DejaVu Sans"/>
              </a:rPr>
              <a:t>En revanche, </a:t>
            </a:r>
            <a:r>
              <a:rPr b="0" lang="en-US" sz="1800" strike="noStrike" u="none">
                <a:solidFill>
                  <a:srgbClr val="011b3d"/>
                </a:solidFill>
                <a:effectLst/>
                <a:uFillTx/>
                <a:latin typeface="Montserrat Light Bold Italics"/>
                <a:ea typeface="DejaVu Sans"/>
              </a:rPr>
              <a:t>déployer dans le Cloud ne veut pas dire créer des microservices !</a:t>
            </a:r>
            <a:endParaRPr b="0" lang="en-US" sz="1800" strike="noStrike" u="none">
              <a:solidFill>
                <a:srgbClr val="000000"/>
              </a:solidFill>
              <a:effectLst/>
              <a:uFillTx/>
              <a:latin typeface="FiraCode Nerd Font Propo"/>
            </a:endParaRPr>
          </a:p>
        </p:txBody>
      </p:sp>
      <p:pic>
        <p:nvPicPr>
          <p:cNvPr id="799" name="Picture 10" descr=""/>
          <p:cNvPicPr/>
          <p:nvPr/>
        </p:nvPicPr>
        <p:blipFill>
          <a:blip r:embed="rId2"/>
          <a:stretch/>
        </p:blipFill>
        <p:spPr>
          <a:xfrm>
            <a:off x="360720" y="6588360"/>
            <a:ext cx="553320" cy="726480"/>
          </a:xfrm>
          <a:prstGeom prst="rect">
            <a:avLst/>
          </a:prstGeom>
          <a:noFill/>
          <a:ln w="0">
            <a:noFill/>
          </a:ln>
        </p:spPr>
      </p:pic>
      <p:sp>
        <p:nvSpPr>
          <p:cNvPr id="800" name="TextBox 11"/>
          <p:cNvSpPr/>
          <p:nvPr/>
        </p:nvSpPr>
        <p:spPr>
          <a:xfrm>
            <a:off x="6656400" y="8294400"/>
            <a:ext cx="10602000" cy="960480"/>
          </a:xfrm>
          <a:prstGeom prst="rect">
            <a:avLst/>
          </a:prstGeom>
          <a:noFill/>
          <a:ln w="0">
            <a:noFill/>
          </a:ln>
        </p:spPr>
        <p:style>
          <a:lnRef idx="0"/>
          <a:fillRef idx="0"/>
          <a:effectRef idx="0"/>
          <a:fontRef idx="minor"/>
        </p:style>
        <p:txBody>
          <a:bodyPr lIns="0" rIns="0" tIns="0" bIns="0" anchor="t">
            <a:spAutoFit/>
          </a:bodyPr>
          <a:p>
            <a:pPr algn="just">
              <a:lnSpc>
                <a:spcPts val="2520"/>
              </a:lnSpc>
            </a:pPr>
            <a:r>
              <a:rPr b="0" lang="en-US" sz="1800" strike="noStrike" u="none">
                <a:solidFill>
                  <a:srgbClr val="011b3d"/>
                </a:solidFill>
                <a:effectLst/>
                <a:uFillTx/>
                <a:latin typeface="Montserrat Light Italics"/>
                <a:ea typeface="DejaVu Sans"/>
              </a:rPr>
              <a:t>Dans la pratique, les applications dites microservices sont souvent des applications hybrides : elles segmentent les grandes fonctionnalités en micro applications mais s'autorisent souvent à partager des ressources communes (base de données, ...)</a:t>
            </a:r>
            <a:endParaRPr b="0" lang="en-US" sz="1800" strike="noStrike" u="none">
              <a:solidFill>
                <a:srgbClr val="000000"/>
              </a:solidFill>
              <a:effectLst/>
              <a:uFillTx/>
              <a:latin typeface="FiraCode Nerd Font Propo"/>
            </a:endParaRPr>
          </a:p>
        </p:txBody>
      </p:sp>
      <p:pic>
        <p:nvPicPr>
          <p:cNvPr id="801" name="Picture 12" descr=""/>
          <p:cNvPicPr/>
          <p:nvPr/>
        </p:nvPicPr>
        <p:blipFill>
          <a:blip r:embed="rId3"/>
          <a:stretch/>
        </p:blipFill>
        <p:spPr>
          <a:xfrm>
            <a:off x="5847120" y="8417160"/>
            <a:ext cx="553320" cy="726480"/>
          </a:xfrm>
          <a:prstGeom prst="rect">
            <a:avLst/>
          </a:prstGeom>
          <a:noFill/>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8daf1"/>
        </a:solidFill>
      </p:bgPr>
    </p:bg>
    <p:spTree>
      <p:nvGrpSpPr>
        <p:cNvPr id="1" name=""/>
        <p:cNvGrpSpPr/>
        <p:nvPr/>
      </p:nvGrpSpPr>
      <p:grpSpPr>
        <a:xfrm>
          <a:off x="0" y="0"/>
          <a:ext cx="0" cy="0"/>
          <a:chOff x="0" y="0"/>
          <a:chExt cx="0" cy="0"/>
        </a:xfrm>
      </p:grpSpPr>
      <p:sp>
        <p:nvSpPr>
          <p:cNvPr id="802"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pic>
        <p:nvPicPr>
          <p:cNvPr id="803" name="Picture 3" descr=""/>
          <p:cNvPicPr/>
          <p:nvPr/>
        </p:nvPicPr>
        <p:blipFill>
          <a:blip r:embed="rId1"/>
          <a:stretch/>
        </p:blipFill>
        <p:spPr>
          <a:xfrm>
            <a:off x="8967600" y="1028880"/>
            <a:ext cx="8290800" cy="8228520"/>
          </a:xfrm>
          <a:prstGeom prst="rect">
            <a:avLst/>
          </a:prstGeom>
          <a:noFill/>
          <a:ln w="0">
            <a:noFill/>
          </a:ln>
        </p:spPr>
      </p:pic>
      <p:sp>
        <p:nvSpPr>
          <p:cNvPr id="804" name="TextBox 4"/>
          <p:cNvSpPr/>
          <p:nvPr/>
        </p:nvSpPr>
        <p:spPr>
          <a:xfrm>
            <a:off x="1049040" y="789120"/>
            <a:ext cx="8557200" cy="2304360"/>
          </a:xfrm>
          <a:prstGeom prst="rect">
            <a:avLst/>
          </a:prstGeom>
          <a:noFill/>
          <a:ln w="0">
            <a:noFill/>
          </a:ln>
        </p:spPr>
        <p:style>
          <a:lnRef idx="0"/>
          <a:fillRef idx="0"/>
          <a:effectRef idx="0"/>
          <a:fontRef idx="minor"/>
        </p:style>
        <p:txBody>
          <a:bodyPr lIns="0" rIns="0" tIns="0" bIns="0" anchor="t">
            <a:spAutoFit/>
          </a:bodyPr>
          <a:p>
            <a:pPr>
              <a:lnSpc>
                <a:spcPts val="9074"/>
              </a:lnSpc>
              <a:tabLst>
                <a:tab algn="l" pos="0"/>
              </a:tabLst>
            </a:pPr>
            <a:r>
              <a:rPr b="0" lang="en-US" sz="6480" strike="noStrike" u="none">
                <a:solidFill>
                  <a:srgbClr val="011b3d"/>
                </a:solidFill>
                <a:effectLst/>
                <a:uFillTx/>
                <a:latin typeface="Open Sans Extra Bold"/>
                <a:ea typeface="DejaVu Sans"/>
              </a:rPr>
              <a:t>Pour aller plus loin : les microservices</a:t>
            </a:r>
            <a:endParaRPr b="0" lang="en-US" sz="6480" strike="noStrike" u="none">
              <a:solidFill>
                <a:srgbClr val="000000"/>
              </a:solidFill>
              <a:effectLst/>
              <a:uFillTx/>
              <a:latin typeface="FiraCode Nerd Font Propo"/>
            </a:endParaRPr>
          </a:p>
        </p:txBody>
      </p:sp>
      <p:sp>
        <p:nvSpPr>
          <p:cNvPr id="805" name="TextBox 5"/>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000000"/>
              </a:solidFill>
              <a:effectLst/>
              <a:uFillTx/>
              <a:latin typeface="FiraCode Nerd Font Propo"/>
            </a:endParaRPr>
          </a:p>
        </p:txBody>
      </p:sp>
      <p:sp>
        <p:nvSpPr>
          <p:cNvPr id="806" name="TextBox 6"/>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POUR ALLER PLUS LOIN</a:t>
            </a:r>
            <a:endParaRPr b="0" lang="en-US" sz="1000" strike="noStrike" u="none">
              <a:solidFill>
                <a:srgbClr val="000000"/>
              </a:solidFill>
              <a:effectLst/>
              <a:uFillTx/>
              <a:latin typeface="FiraCode Nerd Font Propo"/>
            </a:endParaRPr>
          </a:p>
        </p:txBody>
      </p:sp>
      <p:sp>
        <p:nvSpPr>
          <p:cNvPr id="807" name="TextBox 7"/>
          <p:cNvSpPr/>
          <p:nvPr/>
        </p:nvSpPr>
        <p:spPr>
          <a:xfrm>
            <a:off x="1028880" y="8087400"/>
            <a:ext cx="8478000" cy="1128600"/>
          </a:xfrm>
          <a:prstGeom prst="rect">
            <a:avLst/>
          </a:prstGeom>
          <a:noFill/>
          <a:ln w="0">
            <a:noFill/>
          </a:ln>
        </p:spPr>
        <p:style>
          <a:lnRef idx="0"/>
          <a:fillRef idx="0"/>
          <a:effectRef idx="0"/>
          <a:fontRef idx="minor"/>
        </p:style>
        <p:txBody>
          <a:bodyPr lIns="0" rIns="0" tIns="0" bIns="0" anchor="t">
            <a:spAutoFit/>
          </a:bodyPr>
          <a:p>
            <a:pPr algn="just">
              <a:lnSpc>
                <a:spcPts val="4445"/>
              </a:lnSpc>
            </a:pPr>
            <a:r>
              <a:rPr b="0" lang="en-US" sz="3170" strike="noStrike" u="none">
                <a:solidFill>
                  <a:srgbClr val="011b3d"/>
                </a:solidFill>
                <a:effectLst/>
                <a:uFillTx/>
                <a:latin typeface="Montserrat Light Italics"/>
                <a:ea typeface="DejaVu Sans"/>
              </a:rPr>
              <a:t>Un exemple d'application architecturée en microservices</a:t>
            </a:r>
            <a:endParaRPr b="0" lang="en-US" sz="3170" strike="noStrike" u="none">
              <a:solidFill>
                <a:srgbClr val="000000"/>
              </a:solidFill>
              <a:effectLst/>
              <a:uFillTx/>
              <a:latin typeface="FiraCode Nerd Font Propo"/>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d7fce"/>
        </a:solidFill>
      </p:bgPr>
    </p:bg>
    <p:spTree>
      <p:nvGrpSpPr>
        <p:cNvPr id="1" name=""/>
        <p:cNvGrpSpPr/>
        <p:nvPr/>
      </p:nvGrpSpPr>
      <p:grpSpPr>
        <a:xfrm>
          <a:off x="0" y="0"/>
          <a:ext cx="0" cy="0"/>
          <a:chOff x="0" y="0"/>
          <a:chExt cx="0" cy="0"/>
        </a:xfrm>
      </p:grpSpPr>
      <p:sp>
        <p:nvSpPr>
          <p:cNvPr id="808" name="AutoShape 2"/>
          <p:cNvSpPr/>
          <p:nvPr/>
        </p:nvSpPr>
        <p:spPr>
          <a:xfrm>
            <a:off x="17722800" y="4357440"/>
            <a:ext cx="8280" cy="2358000"/>
          </a:xfrm>
          <a:prstGeom prst="rect">
            <a:avLst/>
          </a:prstGeom>
          <a:solidFill>
            <a:srgbClr val="011b3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 Sans"/>
              <a:ea typeface="DejaVu Sans"/>
            </a:endParaRPr>
          </a:p>
        </p:txBody>
      </p:sp>
      <p:sp>
        <p:nvSpPr>
          <p:cNvPr id="809" name="TextBox 3"/>
          <p:cNvSpPr/>
          <p:nvPr/>
        </p:nvSpPr>
        <p:spPr>
          <a:xfrm rot="16200000">
            <a:off x="16136280" y="8082360"/>
            <a:ext cx="3171240" cy="144360"/>
          </a:xfrm>
          <a:prstGeom prst="rect">
            <a:avLst/>
          </a:prstGeom>
          <a:noFill/>
          <a:ln w="0">
            <a:noFill/>
          </a:ln>
        </p:spPr>
        <p:style>
          <a:lnRef idx="0"/>
          <a:fillRef idx="0"/>
          <a:effectRef idx="0"/>
          <a:fontRef idx="minor"/>
        </p:style>
        <p:txBody>
          <a:bodyPr lIns="0" rIns="0" tIns="0" bIns="0" anchor="t">
            <a:spAutoFit/>
          </a:bodyPr>
          <a:p>
            <a:pPr>
              <a:lnSpc>
                <a:spcPts val="1140"/>
              </a:lnSpc>
            </a:pPr>
            <a:r>
              <a:rPr b="0" lang="en-US" sz="1000" spc="363" strike="noStrike" u="none">
                <a:solidFill>
                  <a:srgbClr val="011b3d"/>
                </a:solidFill>
                <a:effectLst/>
                <a:uFillTx/>
                <a:latin typeface="Montserrat Light Bold"/>
                <a:ea typeface="DejaVu Sans"/>
              </a:rPr>
              <a:t>CLOUD</a:t>
            </a:r>
            <a:endParaRPr b="0" lang="en-US" sz="1000" strike="noStrike" u="none">
              <a:solidFill>
                <a:srgbClr val="ffffff"/>
              </a:solidFill>
              <a:effectLst/>
              <a:uFillTx/>
              <a:latin typeface="FiraCode Nerd Font Propo"/>
            </a:endParaRPr>
          </a:p>
        </p:txBody>
      </p:sp>
      <p:sp>
        <p:nvSpPr>
          <p:cNvPr id="810" name="TextBox 4"/>
          <p:cNvSpPr/>
          <p:nvPr/>
        </p:nvSpPr>
        <p:spPr>
          <a:xfrm rot="16200000">
            <a:off x="15840360" y="2396520"/>
            <a:ext cx="3777480" cy="144360"/>
          </a:xfrm>
          <a:prstGeom prst="rect">
            <a:avLst/>
          </a:prstGeom>
          <a:noFill/>
          <a:ln w="0">
            <a:noFill/>
          </a:ln>
        </p:spPr>
        <p:style>
          <a:lnRef idx="0"/>
          <a:fillRef idx="0"/>
          <a:effectRef idx="0"/>
          <a:fontRef idx="minor"/>
        </p:style>
        <p:txBody>
          <a:bodyPr lIns="0" rIns="0" tIns="0" bIns="0" anchor="t">
            <a:spAutoFit/>
          </a:bodyPr>
          <a:p>
            <a:pPr algn="r">
              <a:lnSpc>
                <a:spcPts val="1140"/>
              </a:lnSpc>
            </a:pPr>
            <a:r>
              <a:rPr b="0" lang="en-US" sz="1000" spc="363" strike="noStrike" u="none">
                <a:solidFill>
                  <a:srgbClr val="011b3d"/>
                </a:solidFill>
                <a:effectLst/>
                <a:uFillTx/>
                <a:latin typeface="Montserrat Light"/>
                <a:ea typeface="DejaVu Sans"/>
              </a:rPr>
              <a:t>POUR ALLER PLUS LOIN</a:t>
            </a:r>
            <a:endParaRPr b="0" lang="en-US" sz="1000" strike="noStrike" u="none">
              <a:solidFill>
                <a:srgbClr val="ffffff"/>
              </a:solidFill>
              <a:effectLst/>
              <a:uFillTx/>
              <a:latin typeface="FiraCode Nerd Font Propo"/>
            </a:endParaRPr>
          </a:p>
        </p:txBody>
      </p:sp>
      <p:sp>
        <p:nvSpPr>
          <p:cNvPr id="811" name="TextBox 5"/>
          <p:cNvSpPr/>
          <p:nvPr/>
        </p:nvSpPr>
        <p:spPr>
          <a:xfrm>
            <a:off x="1028880" y="4497120"/>
            <a:ext cx="15993720" cy="3413160"/>
          </a:xfrm>
          <a:prstGeom prst="rect">
            <a:avLst/>
          </a:prstGeom>
          <a:noFill/>
          <a:ln w="0">
            <a:noFill/>
          </a:ln>
        </p:spPr>
        <p:style>
          <a:lnRef idx="0"/>
          <a:fillRef idx="0"/>
          <a:effectRef idx="0"/>
          <a:fontRef idx="minor"/>
        </p:style>
        <p:txBody>
          <a:bodyPr lIns="0" rIns="0" tIns="0" bIns="0" anchor="t">
            <a:spAutoFit/>
          </a:bodyPr>
          <a:p>
            <a:pPr lvl="1" marL="690840" indent="-345600">
              <a:lnSpc>
                <a:spcPts val="4479"/>
              </a:lnSpc>
              <a:buClr>
                <a:srgbClr val="011b3d"/>
              </a:buClr>
              <a:buFont typeface="Arial"/>
              <a:buChar char="•"/>
            </a:pPr>
            <a:r>
              <a:rPr b="0" lang="en-US" sz="3200" strike="noStrike" u="none">
                <a:solidFill>
                  <a:srgbClr val="011b3d"/>
                </a:solidFill>
                <a:effectLst/>
                <a:uFillTx/>
                <a:latin typeface="Montserrat Light"/>
                <a:ea typeface="DejaVu Sans"/>
              </a:rPr>
              <a:t>Architectures logicielle</a:t>
            </a:r>
            <a:endParaRPr b="0" lang="en-US" sz="3200" strike="noStrike" u="none">
              <a:solidFill>
                <a:srgbClr val="ffffff"/>
              </a:solidFill>
              <a:effectLst/>
              <a:uFillTx/>
              <a:latin typeface="FiraCode Nerd Font Propo"/>
            </a:endParaRPr>
          </a:p>
          <a:p>
            <a:pPr lvl="2" marL="1381680" indent="-460440">
              <a:lnSpc>
                <a:spcPts val="4479"/>
              </a:lnSpc>
              <a:buClr>
                <a:srgbClr val="011b3d"/>
              </a:buClr>
              <a:buFont typeface="Arial"/>
              <a:buChar char="⚬"/>
            </a:pPr>
            <a:r>
              <a:rPr b="0" lang="en-US" sz="3200" strike="noStrike" u="none">
                <a:solidFill>
                  <a:srgbClr val="011b3d"/>
                </a:solidFill>
                <a:effectLst/>
                <a:uFillTx/>
                <a:latin typeface="Montserrat Light Italics"/>
                <a:ea typeface="DejaVu Sans"/>
              </a:rPr>
              <a:t>https://www.eni-training.com/client_net/mediabook.aspx?idR=168690</a:t>
            </a:r>
            <a:endParaRPr b="0" lang="en-US" sz="3200" strike="noStrike" u="none">
              <a:solidFill>
                <a:srgbClr val="ffffff"/>
              </a:solidFill>
              <a:effectLst/>
              <a:uFillTx/>
              <a:latin typeface="FiraCode Nerd Font Propo"/>
            </a:endParaRPr>
          </a:p>
          <a:p>
            <a:pPr lvl="1" marL="690840" indent="-345600">
              <a:lnSpc>
                <a:spcPts val="4479"/>
              </a:lnSpc>
              <a:buClr>
                <a:srgbClr val="011b3d"/>
              </a:buClr>
              <a:buFont typeface="Arial"/>
              <a:buChar char="•"/>
            </a:pPr>
            <a:r>
              <a:rPr b="0" lang="en-US" sz="3200" strike="noStrike" u="none">
                <a:solidFill>
                  <a:srgbClr val="011b3d"/>
                </a:solidFill>
                <a:effectLst/>
                <a:uFillTx/>
                <a:latin typeface="Montserrat Light"/>
                <a:ea typeface="DejaVu Sans"/>
              </a:rPr>
              <a:t> Objectif Cloud</a:t>
            </a:r>
            <a:endParaRPr b="0" lang="en-US" sz="3200" strike="noStrike" u="none">
              <a:solidFill>
                <a:srgbClr val="ffffff"/>
              </a:solidFill>
              <a:effectLst/>
              <a:uFillTx/>
              <a:latin typeface="FiraCode Nerd Font Propo"/>
            </a:endParaRPr>
          </a:p>
          <a:p>
            <a:pPr lvl="2" marL="1381680" indent="-460440">
              <a:lnSpc>
                <a:spcPts val="4479"/>
              </a:lnSpc>
              <a:buClr>
                <a:srgbClr val="011b3d"/>
              </a:buClr>
              <a:buFont typeface="Arial"/>
              <a:buChar char="⚬"/>
            </a:pPr>
            <a:r>
              <a:rPr b="0" lang="en-US" sz="3200" strike="noStrike" u="none">
                <a:solidFill>
                  <a:srgbClr val="011b3d"/>
                </a:solidFill>
                <a:effectLst/>
                <a:uFillTx/>
                <a:latin typeface="Montserrat Light Italics"/>
                <a:ea typeface="DejaVu Sans"/>
              </a:rPr>
              <a:t>https://www.eni-training.com/client_net/mediabook.aspx?idR=92065</a:t>
            </a:r>
            <a:endParaRPr b="0" lang="en-US" sz="3200" strike="noStrike" u="none">
              <a:solidFill>
                <a:srgbClr val="ffffff"/>
              </a:solidFill>
              <a:effectLst/>
              <a:uFillTx/>
              <a:latin typeface="FiraCode Nerd Font Propo"/>
            </a:endParaRPr>
          </a:p>
          <a:p>
            <a:pPr lvl="1" marL="690840" indent="-345600">
              <a:lnSpc>
                <a:spcPts val="4479"/>
              </a:lnSpc>
              <a:buClr>
                <a:srgbClr val="011b3d"/>
              </a:buClr>
              <a:buFont typeface="Arial"/>
              <a:buChar char="•"/>
            </a:pPr>
            <a:r>
              <a:rPr b="0" lang="en-US" sz="3200" strike="noStrike" u="none">
                <a:solidFill>
                  <a:srgbClr val="011b3d"/>
                </a:solidFill>
                <a:effectLst/>
                <a:uFillTx/>
                <a:latin typeface="Montserrat Light"/>
                <a:ea typeface="DejaVu Sans"/>
              </a:rPr>
              <a:t> Cloud computing </a:t>
            </a:r>
            <a:endParaRPr b="0" lang="en-US" sz="3200" strike="noStrike" u="none">
              <a:solidFill>
                <a:srgbClr val="ffffff"/>
              </a:solidFill>
              <a:effectLst/>
              <a:uFillTx/>
              <a:latin typeface="FiraCode Nerd Font Propo"/>
            </a:endParaRPr>
          </a:p>
          <a:p>
            <a:pPr lvl="2" marL="1381680" indent="-460440">
              <a:lnSpc>
                <a:spcPts val="4479"/>
              </a:lnSpc>
              <a:buClr>
                <a:srgbClr val="011b3d"/>
              </a:buClr>
              <a:buFont typeface="Arial"/>
              <a:buChar char="⚬"/>
            </a:pPr>
            <a:r>
              <a:rPr b="0" lang="en-US" sz="3200" strike="noStrike" u="none">
                <a:solidFill>
                  <a:srgbClr val="011b3d"/>
                </a:solidFill>
                <a:effectLst/>
                <a:uFillTx/>
                <a:latin typeface="Montserrat Light Italics"/>
                <a:ea typeface="DejaVu Sans"/>
              </a:rPr>
              <a:t>https://www.eni-training.com/client_net/mediabook.aspx?idR=46636</a:t>
            </a:r>
            <a:endParaRPr b="0" lang="en-US" sz="3200" strike="noStrike" u="none">
              <a:solidFill>
                <a:srgbClr val="ffffff"/>
              </a:solidFill>
              <a:effectLst/>
              <a:uFillTx/>
              <a:latin typeface="FiraCode Nerd Font Propo"/>
            </a:endParaRPr>
          </a:p>
        </p:txBody>
      </p:sp>
      <p:sp>
        <p:nvSpPr>
          <p:cNvPr id="812" name="TextBox 6"/>
          <p:cNvSpPr/>
          <p:nvPr/>
        </p:nvSpPr>
        <p:spPr>
          <a:xfrm>
            <a:off x="1049040" y="905040"/>
            <a:ext cx="16209000" cy="2366280"/>
          </a:xfrm>
          <a:prstGeom prst="rect">
            <a:avLst/>
          </a:prstGeom>
          <a:noFill/>
          <a:ln w="0">
            <a:noFill/>
          </a:ln>
        </p:spPr>
        <p:style>
          <a:lnRef idx="0"/>
          <a:fillRef idx="0"/>
          <a:effectRef idx="0"/>
          <a:fontRef idx="minor"/>
        </p:style>
        <p:txBody>
          <a:bodyPr lIns="0" rIns="0" tIns="0" bIns="0" anchor="t">
            <a:spAutoFit/>
          </a:bodyPr>
          <a:p>
            <a:pPr>
              <a:lnSpc>
                <a:spcPts val="9317"/>
              </a:lnSpc>
              <a:tabLst>
                <a:tab algn="l" pos="0"/>
              </a:tabLst>
            </a:pPr>
            <a:r>
              <a:rPr b="0" lang="en-US" sz="6660" strike="noStrike" u="none">
                <a:solidFill>
                  <a:srgbClr val="011b3d"/>
                </a:solidFill>
                <a:effectLst/>
                <a:uFillTx/>
                <a:latin typeface="Open Sans Extra Bold"/>
                <a:ea typeface="DejaVu Sans"/>
              </a:rPr>
              <a:t>Pour aller plus loin : lectures recommandées</a:t>
            </a:r>
            <a:endParaRPr b="0" lang="en-US" sz="6660" strike="noStrike" u="none">
              <a:solidFill>
                <a:srgbClr val="ffffff"/>
              </a:solidFill>
              <a:effectLst/>
              <a:uFillTx/>
              <a:latin typeface="FiraCode Nerd Font Propo"/>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296</TotalTime>
  <Application>LibreOffice/25.2.1.2$Linux_X86_64 LibreOffice_project/520$Build-2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DAEMW6hRcjw</dc:identifier>
  <dc:language>en-US</dc:language>
  <cp:lastModifiedBy/>
  <dcterms:modified xsi:type="dcterms:W3CDTF">2025-03-19T18:01:39Z</dcterms:modified>
  <cp:revision>6</cp:revision>
  <dc:subject/>
  <dc:title>Cloud et systèmes Web</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